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 id="2147483716" r:id="rId4"/>
    <p:sldMasterId id="2147483742" r:id="rId5"/>
    <p:sldMasterId id="2147483747" r:id="rId6"/>
    <p:sldMasterId id="2147483759" r:id="rId7"/>
    <p:sldMasterId id="2147483788" r:id="rId8"/>
  </p:sldMasterIdLst>
  <p:notesMasterIdLst>
    <p:notesMasterId r:id="rId27"/>
  </p:notesMasterIdLst>
  <p:sldIdLst>
    <p:sldId id="258" r:id="rId9"/>
    <p:sldId id="262" r:id="rId10"/>
    <p:sldId id="266" r:id="rId11"/>
    <p:sldId id="279" r:id="rId12"/>
    <p:sldId id="265" r:id="rId13"/>
    <p:sldId id="281" r:id="rId14"/>
    <p:sldId id="275" r:id="rId15"/>
    <p:sldId id="273" r:id="rId16"/>
    <p:sldId id="277" r:id="rId17"/>
    <p:sldId id="276" r:id="rId18"/>
    <p:sldId id="280" r:id="rId19"/>
    <p:sldId id="278" r:id="rId20"/>
    <p:sldId id="263" r:id="rId21"/>
    <p:sldId id="259" r:id="rId22"/>
    <p:sldId id="282" r:id="rId23"/>
    <p:sldId id="260" r:id="rId24"/>
    <p:sldId id="267"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E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1988" autoAdjust="0"/>
  </p:normalViewPr>
  <p:slideViewPr>
    <p:cSldViewPr snapToGrid="0">
      <p:cViewPr varScale="1">
        <p:scale>
          <a:sx n="71" d="100"/>
          <a:sy n="71" d="100"/>
        </p:scale>
        <p:origin x="108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D2026B-EBF3-4332-90CE-67BB0D399452}"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GB"/>
        </a:p>
      </dgm:t>
    </dgm:pt>
    <dgm:pt modelId="{B86CDF5F-9941-40E2-9F88-3A238285F87E}">
      <dgm:prSet phldrT="[Text]"/>
      <dgm:spPr/>
      <dgm:t>
        <a:bodyPr/>
        <a:lstStyle/>
        <a:p>
          <a:r>
            <a:rPr lang="en-GB" dirty="0"/>
            <a:t>Envision</a:t>
          </a:r>
        </a:p>
      </dgm:t>
    </dgm:pt>
    <dgm:pt modelId="{2B4DBDCF-CFD0-4482-87C0-31AFBF6B9CA5}" type="parTrans" cxnId="{36F588D9-9AC4-479D-A1D7-4F4BAB10FDC6}">
      <dgm:prSet/>
      <dgm:spPr/>
      <dgm:t>
        <a:bodyPr/>
        <a:lstStyle/>
        <a:p>
          <a:endParaRPr lang="en-GB"/>
        </a:p>
      </dgm:t>
    </dgm:pt>
    <dgm:pt modelId="{ACCE3BB3-9470-4D8E-89D9-9AE8A430261F}" type="sibTrans" cxnId="{36F588D9-9AC4-479D-A1D7-4F4BAB10FDC6}">
      <dgm:prSet/>
      <dgm:spPr/>
      <dgm:t>
        <a:bodyPr/>
        <a:lstStyle/>
        <a:p>
          <a:endParaRPr lang="en-GB"/>
        </a:p>
      </dgm:t>
    </dgm:pt>
    <dgm:pt modelId="{0F38E03B-5A5F-439C-BF2A-6BB5F012DC1C}">
      <dgm:prSet phldrT="[Text]"/>
      <dgm:spPr/>
      <dgm:t>
        <a:bodyPr/>
        <a:lstStyle/>
        <a:p>
          <a:r>
            <a:rPr lang="en-GB" dirty="0"/>
            <a:t>Discuss joint opportunities and ideation (envisioning workshop)</a:t>
          </a:r>
        </a:p>
      </dgm:t>
    </dgm:pt>
    <dgm:pt modelId="{B81E6951-BB11-46A5-9D80-E885CEB64611}" type="parTrans" cxnId="{6991E3E9-1395-46AC-9471-2A75D737DF99}">
      <dgm:prSet/>
      <dgm:spPr/>
      <dgm:t>
        <a:bodyPr/>
        <a:lstStyle/>
        <a:p>
          <a:endParaRPr lang="en-GB"/>
        </a:p>
      </dgm:t>
    </dgm:pt>
    <dgm:pt modelId="{7D19B11A-0939-4C10-92E9-62A6C271200C}" type="sibTrans" cxnId="{6991E3E9-1395-46AC-9471-2A75D737DF99}">
      <dgm:prSet/>
      <dgm:spPr/>
      <dgm:t>
        <a:bodyPr/>
        <a:lstStyle/>
        <a:p>
          <a:endParaRPr lang="en-GB"/>
        </a:p>
      </dgm:t>
    </dgm:pt>
    <dgm:pt modelId="{AC3A1D42-B493-4C41-8DC2-C1B892389126}">
      <dgm:prSet phldrT="[Text]"/>
      <dgm:spPr/>
      <dgm:t>
        <a:bodyPr/>
        <a:lstStyle/>
        <a:p>
          <a:r>
            <a:rPr lang="en-GB" dirty="0"/>
            <a:t>Develop</a:t>
          </a:r>
        </a:p>
      </dgm:t>
    </dgm:pt>
    <dgm:pt modelId="{8343A72C-8BDC-4C55-B889-2958DEE8E24C}" type="parTrans" cxnId="{C14B3126-1FAE-4013-BD49-8F72D4FCC10A}">
      <dgm:prSet/>
      <dgm:spPr/>
      <dgm:t>
        <a:bodyPr/>
        <a:lstStyle/>
        <a:p>
          <a:endParaRPr lang="en-GB"/>
        </a:p>
      </dgm:t>
    </dgm:pt>
    <dgm:pt modelId="{4CA1AD70-E996-4AFD-8D43-45B12990BA37}" type="sibTrans" cxnId="{C14B3126-1FAE-4013-BD49-8F72D4FCC10A}">
      <dgm:prSet/>
      <dgm:spPr/>
      <dgm:t>
        <a:bodyPr/>
        <a:lstStyle/>
        <a:p>
          <a:endParaRPr lang="en-GB"/>
        </a:p>
      </dgm:t>
    </dgm:pt>
    <dgm:pt modelId="{CAAD87AB-0CBF-433D-956C-A8893A641597}">
      <dgm:prSet phldrT="[Text]"/>
      <dgm:spPr/>
      <dgm:t>
        <a:bodyPr/>
        <a:lstStyle/>
        <a:p>
          <a:r>
            <a:rPr lang="en-GB" dirty="0"/>
            <a:t>Architecture/Application Design Workshops (ADS) &amp; </a:t>
          </a:r>
          <a:r>
            <a:rPr lang="en-GB" dirty="0" err="1"/>
            <a:t>PoCs</a:t>
          </a:r>
          <a:endParaRPr lang="en-GB" dirty="0"/>
        </a:p>
      </dgm:t>
    </dgm:pt>
    <dgm:pt modelId="{4F24E136-CCDD-480C-9CEB-DC69F2E388AD}" type="parTrans" cxnId="{2381A919-683F-4BF2-AE59-533DE3F9FC8D}">
      <dgm:prSet/>
      <dgm:spPr/>
      <dgm:t>
        <a:bodyPr/>
        <a:lstStyle/>
        <a:p>
          <a:endParaRPr lang="en-GB"/>
        </a:p>
      </dgm:t>
    </dgm:pt>
    <dgm:pt modelId="{93A6B1FD-6BB3-409F-BAA7-ED17F7DB2DAF}" type="sibTrans" cxnId="{2381A919-683F-4BF2-AE59-533DE3F9FC8D}">
      <dgm:prSet/>
      <dgm:spPr/>
      <dgm:t>
        <a:bodyPr/>
        <a:lstStyle/>
        <a:p>
          <a:endParaRPr lang="en-GB"/>
        </a:p>
      </dgm:t>
    </dgm:pt>
    <dgm:pt modelId="{8D622FE9-F2A4-4B39-856C-F17941F615E7}">
      <dgm:prSet phldrT="[Text]"/>
      <dgm:spPr/>
      <dgm:t>
        <a:bodyPr/>
        <a:lstStyle/>
        <a:p>
          <a:r>
            <a:rPr lang="en-GB" dirty="0"/>
            <a:t>Technical &amp; architectural guidance</a:t>
          </a:r>
        </a:p>
      </dgm:t>
    </dgm:pt>
    <dgm:pt modelId="{CB3E2E9E-7CD3-469B-83D7-A88605FE9EF3}" type="parTrans" cxnId="{9D6A3ABD-A079-47CB-95FF-280A7CFCA029}">
      <dgm:prSet/>
      <dgm:spPr/>
      <dgm:t>
        <a:bodyPr/>
        <a:lstStyle/>
        <a:p>
          <a:endParaRPr lang="en-GB"/>
        </a:p>
      </dgm:t>
    </dgm:pt>
    <dgm:pt modelId="{8E18602E-5AB9-4CD3-B152-43CC1D448D56}" type="sibTrans" cxnId="{9D6A3ABD-A079-47CB-95FF-280A7CFCA029}">
      <dgm:prSet/>
      <dgm:spPr/>
      <dgm:t>
        <a:bodyPr/>
        <a:lstStyle/>
        <a:p>
          <a:endParaRPr lang="en-GB"/>
        </a:p>
      </dgm:t>
    </dgm:pt>
    <dgm:pt modelId="{E51066AF-5866-4664-86A8-0BA84C483080}">
      <dgm:prSet phldrT="[Text]"/>
      <dgm:spPr/>
      <dgm:t>
        <a:bodyPr/>
        <a:lstStyle/>
        <a:p>
          <a:r>
            <a:rPr lang="en-GB" dirty="0"/>
            <a:t>Launch</a:t>
          </a:r>
        </a:p>
      </dgm:t>
    </dgm:pt>
    <dgm:pt modelId="{264AB0BE-974A-4EE9-BF8E-DF76D559EEC1}" type="parTrans" cxnId="{088AFD05-FF9A-401A-B3F2-AA586490C191}">
      <dgm:prSet/>
      <dgm:spPr/>
      <dgm:t>
        <a:bodyPr/>
        <a:lstStyle/>
        <a:p>
          <a:endParaRPr lang="en-GB"/>
        </a:p>
      </dgm:t>
    </dgm:pt>
    <dgm:pt modelId="{2A70E07C-9F78-480C-A169-320FD2B2DE73}" type="sibTrans" cxnId="{088AFD05-FF9A-401A-B3F2-AA586490C191}">
      <dgm:prSet/>
      <dgm:spPr/>
      <dgm:t>
        <a:bodyPr/>
        <a:lstStyle/>
        <a:p>
          <a:endParaRPr lang="en-GB"/>
        </a:p>
      </dgm:t>
    </dgm:pt>
    <dgm:pt modelId="{8C5CF6FD-ECEE-4D6E-8309-0E4FFBDE1F2F}">
      <dgm:prSet phldrT="[Text]" custT="1"/>
      <dgm:spPr/>
      <dgm:t>
        <a:bodyPr/>
        <a:lstStyle/>
        <a:p>
          <a:r>
            <a:rPr lang="en-GB" sz="1900" dirty="0"/>
            <a:t>Ensure you are successful and profitable on Microsoft platform</a:t>
          </a:r>
        </a:p>
      </dgm:t>
    </dgm:pt>
    <dgm:pt modelId="{145288D1-5DCE-405F-A5FD-48649908A26F}" type="parTrans" cxnId="{644782FC-8BC5-4041-9D2A-227C8F5751C4}">
      <dgm:prSet/>
      <dgm:spPr/>
      <dgm:t>
        <a:bodyPr/>
        <a:lstStyle/>
        <a:p>
          <a:endParaRPr lang="en-GB"/>
        </a:p>
      </dgm:t>
    </dgm:pt>
    <dgm:pt modelId="{5901F572-D181-4B6C-9EC8-315C2B95A586}" type="sibTrans" cxnId="{644782FC-8BC5-4041-9D2A-227C8F5751C4}">
      <dgm:prSet/>
      <dgm:spPr/>
      <dgm:t>
        <a:bodyPr/>
        <a:lstStyle/>
        <a:p>
          <a:endParaRPr lang="en-GB"/>
        </a:p>
      </dgm:t>
    </dgm:pt>
    <dgm:pt modelId="{0AE10B59-A44B-4C7B-983D-CC9A78C606B9}">
      <dgm:prSet phldrT="[Text]"/>
      <dgm:spPr/>
      <dgm:t>
        <a:bodyPr/>
        <a:lstStyle/>
        <a:p>
          <a:r>
            <a:rPr lang="en-GB" dirty="0"/>
            <a:t>Focused on Azure platform (Azure, </a:t>
          </a:r>
          <a:r>
            <a:rPr lang="en-GB" dirty="0" err="1"/>
            <a:t>IoT</a:t>
          </a:r>
          <a:r>
            <a:rPr lang="en-GB" dirty="0"/>
            <a:t>, ML, </a:t>
          </a:r>
          <a:r>
            <a:rPr lang="en-GB" dirty="0" err="1"/>
            <a:t>WebApps</a:t>
          </a:r>
          <a:r>
            <a:rPr lang="en-GB" dirty="0"/>
            <a:t> etc.)</a:t>
          </a:r>
        </a:p>
      </dgm:t>
    </dgm:pt>
    <dgm:pt modelId="{FADE6CEB-3FFB-4A7D-AA70-4ACE95A446C9}" type="parTrans" cxnId="{792D96F2-89E7-4F29-A3B5-FFADDF7AEA65}">
      <dgm:prSet/>
      <dgm:spPr/>
      <dgm:t>
        <a:bodyPr/>
        <a:lstStyle/>
        <a:p>
          <a:endParaRPr lang="en-US"/>
        </a:p>
      </dgm:t>
    </dgm:pt>
    <dgm:pt modelId="{71C6116E-6F83-4F3C-8053-9441892942FB}" type="sibTrans" cxnId="{792D96F2-89E7-4F29-A3B5-FFADDF7AEA65}">
      <dgm:prSet/>
      <dgm:spPr/>
      <dgm:t>
        <a:bodyPr/>
        <a:lstStyle/>
        <a:p>
          <a:endParaRPr lang="en-US"/>
        </a:p>
      </dgm:t>
    </dgm:pt>
    <dgm:pt modelId="{362C1848-04BA-49D5-8EEF-6B3497E071C1}">
      <dgm:prSet phldrT="[Text]" custT="1"/>
      <dgm:spPr/>
      <dgm:t>
        <a:bodyPr/>
        <a:lstStyle/>
        <a:p>
          <a:r>
            <a:rPr lang="en-GB" sz="1900" dirty="0"/>
            <a:t>Create Go-To-Market plan: create market amplification &amp; demand generation</a:t>
          </a:r>
        </a:p>
      </dgm:t>
    </dgm:pt>
    <dgm:pt modelId="{0B6EEB9B-0DD6-44E1-B3A0-A7E7B2853C29}" type="parTrans" cxnId="{48726074-B8E2-4A06-AB2F-EDCBC0CC9C41}">
      <dgm:prSet/>
      <dgm:spPr/>
      <dgm:t>
        <a:bodyPr/>
        <a:lstStyle/>
        <a:p>
          <a:endParaRPr lang="en-US"/>
        </a:p>
      </dgm:t>
    </dgm:pt>
    <dgm:pt modelId="{BE4F3415-6DB7-49DF-88EE-6A8D1BF11C6E}" type="sibTrans" cxnId="{48726074-B8E2-4A06-AB2F-EDCBC0CC9C41}">
      <dgm:prSet/>
      <dgm:spPr/>
      <dgm:t>
        <a:bodyPr/>
        <a:lstStyle/>
        <a:p>
          <a:endParaRPr lang="en-US"/>
        </a:p>
      </dgm:t>
    </dgm:pt>
    <dgm:pt modelId="{371273B9-7097-4BEF-93DA-B04A919C1F7E}">
      <dgm:prSet phldrT="[Text]"/>
      <dgm:spPr/>
      <dgm:t>
        <a:bodyPr/>
        <a:lstStyle/>
        <a:p>
          <a:r>
            <a:rPr lang="en-GB" dirty="0"/>
            <a:t>Understand your strategy, goals and priorities </a:t>
          </a:r>
        </a:p>
      </dgm:t>
    </dgm:pt>
    <dgm:pt modelId="{6C605F40-054E-4BCD-BF5C-360F39A9CE55}" type="parTrans" cxnId="{A60E73AB-DFF8-45B2-AC7F-ABD4A59F7D2C}">
      <dgm:prSet/>
      <dgm:spPr/>
      <dgm:t>
        <a:bodyPr/>
        <a:lstStyle/>
        <a:p>
          <a:endParaRPr lang="en-US"/>
        </a:p>
      </dgm:t>
    </dgm:pt>
    <dgm:pt modelId="{40201691-3979-4BFE-8699-90009F01F660}" type="sibTrans" cxnId="{A60E73AB-DFF8-45B2-AC7F-ABD4A59F7D2C}">
      <dgm:prSet/>
      <dgm:spPr/>
      <dgm:t>
        <a:bodyPr/>
        <a:lstStyle/>
        <a:p>
          <a:endParaRPr lang="en-US"/>
        </a:p>
      </dgm:t>
    </dgm:pt>
    <dgm:pt modelId="{309A7CDC-D3F2-49A1-A7E9-423672CFA7D9}">
      <dgm:prSet phldrT="[Text]"/>
      <dgm:spPr/>
      <dgm:t>
        <a:bodyPr/>
        <a:lstStyle/>
        <a:p>
          <a:r>
            <a:rPr lang="en-GB" dirty="0"/>
            <a:t>Connections directly with Product Teams</a:t>
          </a:r>
        </a:p>
      </dgm:t>
    </dgm:pt>
    <dgm:pt modelId="{C651A904-6BD8-461B-9435-14D5874F6199}" type="parTrans" cxnId="{5936B84F-0E8D-4BE6-A7C3-39F53FE6F1FA}">
      <dgm:prSet/>
      <dgm:spPr/>
      <dgm:t>
        <a:bodyPr/>
        <a:lstStyle/>
        <a:p>
          <a:endParaRPr lang="en-US"/>
        </a:p>
      </dgm:t>
    </dgm:pt>
    <dgm:pt modelId="{CE34AC49-B3B6-4E60-BEFE-281654310D97}" type="sibTrans" cxnId="{5936B84F-0E8D-4BE6-A7C3-39F53FE6F1FA}">
      <dgm:prSet/>
      <dgm:spPr/>
      <dgm:t>
        <a:bodyPr/>
        <a:lstStyle/>
        <a:p>
          <a:endParaRPr lang="en-US"/>
        </a:p>
      </dgm:t>
    </dgm:pt>
    <dgm:pt modelId="{B00F6FD3-30F8-4253-B67F-0F50ECACD75F}">
      <dgm:prSet phldrT="[Text]" custT="1"/>
      <dgm:spPr/>
      <dgm:t>
        <a:bodyPr/>
        <a:lstStyle/>
        <a:p>
          <a:r>
            <a:rPr lang="en-GB" sz="1900" dirty="0"/>
            <a:t>Craft Co-selling engagements with the Microsoft seller community</a:t>
          </a:r>
        </a:p>
      </dgm:t>
    </dgm:pt>
    <dgm:pt modelId="{089D4500-ECCA-4BF2-8894-25212E85E3A2}" type="parTrans" cxnId="{2D256404-D88A-4F09-96E0-622D59AF7960}">
      <dgm:prSet/>
      <dgm:spPr/>
      <dgm:t>
        <a:bodyPr/>
        <a:lstStyle/>
        <a:p>
          <a:endParaRPr lang="en-US"/>
        </a:p>
      </dgm:t>
    </dgm:pt>
    <dgm:pt modelId="{8942090D-81AC-45B1-ABC1-64EC7EFF416C}" type="sibTrans" cxnId="{2D256404-D88A-4F09-96E0-622D59AF7960}">
      <dgm:prSet/>
      <dgm:spPr/>
      <dgm:t>
        <a:bodyPr/>
        <a:lstStyle/>
        <a:p>
          <a:endParaRPr lang="en-US"/>
        </a:p>
      </dgm:t>
    </dgm:pt>
    <dgm:pt modelId="{E519F411-45C0-4B69-B83F-A99D9C1F4301}" type="pres">
      <dgm:prSet presAssocID="{B8D2026B-EBF3-4332-90CE-67BB0D399452}" presName="linearFlow" presStyleCnt="0">
        <dgm:presLayoutVars>
          <dgm:dir/>
          <dgm:animLvl val="lvl"/>
          <dgm:resizeHandles val="exact"/>
        </dgm:presLayoutVars>
      </dgm:prSet>
      <dgm:spPr/>
    </dgm:pt>
    <dgm:pt modelId="{36B5FA75-4233-4F02-96D4-66D7C5A65FBA}" type="pres">
      <dgm:prSet presAssocID="{B86CDF5F-9941-40E2-9F88-3A238285F87E}" presName="composite" presStyleCnt="0"/>
      <dgm:spPr/>
    </dgm:pt>
    <dgm:pt modelId="{E34D01BA-039C-4AD1-906F-65796560C6B4}" type="pres">
      <dgm:prSet presAssocID="{B86CDF5F-9941-40E2-9F88-3A238285F87E}" presName="parentText" presStyleLbl="alignNode1" presStyleIdx="0" presStyleCnt="3">
        <dgm:presLayoutVars>
          <dgm:chMax val="1"/>
          <dgm:bulletEnabled val="1"/>
        </dgm:presLayoutVars>
      </dgm:prSet>
      <dgm:spPr/>
    </dgm:pt>
    <dgm:pt modelId="{39ABC1A3-C845-4983-9386-761BDA2A6EDA}" type="pres">
      <dgm:prSet presAssocID="{B86CDF5F-9941-40E2-9F88-3A238285F87E}" presName="descendantText" presStyleLbl="alignAcc1" presStyleIdx="0" presStyleCnt="3" custLinFactNeighborX="0" custLinFactNeighborY="2727">
        <dgm:presLayoutVars>
          <dgm:bulletEnabled val="1"/>
        </dgm:presLayoutVars>
      </dgm:prSet>
      <dgm:spPr/>
    </dgm:pt>
    <dgm:pt modelId="{CB211164-ED31-469F-AB53-7E9F0D38F5EC}" type="pres">
      <dgm:prSet presAssocID="{ACCE3BB3-9470-4D8E-89D9-9AE8A430261F}" presName="sp" presStyleCnt="0"/>
      <dgm:spPr/>
    </dgm:pt>
    <dgm:pt modelId="{38FA1058-807D-48CD-B25D-C29228128C57}" type="pres">
      <dgm:prSet presAssocID="{AC3A1D42-B493-4C41-8DC2-C1B892389126}" presName="composite" presStyleCnt="0"/>
      <dgm:spPr/>
    </dgm:pt>
    <dgm:pt modelId="{8582A147-853B-4388-8872-D7E5EB1C7FB9}" type="pres">
      <dgm:prSet presAssocID="{AC3A1D42-B493-4C41-8DC2-C1B892389126}" presName="parentText" presStyleLbl="alignNode1" presStyleIdx="1" presStyleCnt="3">
        <dgm:presLayoutVars>
          <dgm:chMax val="1"/>
          <dgm:bulletEnabled val="1"/>
        </dgm:presLayoutVars>
      </dgm:prSet>
      <dgm:spPr/>
    </dgm:pt>
    <dgm:pt modelId="{EB71C484-3A19-4602-AD1E-88F41C9ABF1C}" type="pres">
      <dgm:prSet presAssocID="{AC3A1D42-B493-4C41-8DC2-C1B892389126}" presName="descendantText" presStyleLbl="alignAcc1" presStyleIdx="1" presStyleCnt="3">
        <dgm:presLayoutVars>
          <dgm:bulletEnabled val="1"/>
        </dgm:presLayoutVars>
      </dgm:prSet>
      <dgm:spPr/>
    </dgm:pt>
    <dgm:pt modelId="{5AB543DE-B30B-4EEC-B12A-EA12763E788A}" type="pres">
      <dgm:prSet presAssocID="{4CA1AD70-E996-4AFD-8D43-45B12990BA37}" presName="sp" presStyleCnt="0"/>
      <dgm:spPr/>
    </dgm:pt>
    <dgm:pt modelId="{9752B2CB-CE29-4837-933D-AA153C12736C}" type="pres">
      <dgm:prSet presAssocID="{E51066AF-5866-4664-86A8-0BA84C483080}" presName="composite" presStyleCnt="0"/>
      <dgm:spPr/>
    </dgm:pt>
    <dgm:pt modelId="{61AC35C4-94D5-439D-BC20-D923EE1C2BB2}" type="pres">
      <dgm:prSet presAssocID="{E51066AF-5866-4664-86A8-0BA84C483080}" presName="parentText" presStyleLbl="alignNode1" presStyleIdx="2" presStyleCnt="3">
        <dgm:presLayoutVars>
          <dgm:chMax val="1"/>
          <dgm:bulletEnabled val="1"/>
        </dgm:presLayoutVars>
      </dgm:prSet>
      <dgm:spPr/>
    </dgm:pt>
    <dgm:pt modelId="{464EC48C-FB0D-42C3-BFCA-B12240C1E938}" type="pres">
      <dgm:prSet presAssocID="{E51066AF-5866-4664-86A8-0BA84C483080}" presName="descendantText" presStyleLbl="alignAcc1" presStyleIdx="2" presStyleCnt="3" custLinFactNeighborX="224" custLinFactNeighborY="682">
        <dgm:presLayoutVars>
          <dgm:bulletEnabled val="1"/>
        </dgm:presLayoutVars>
      </dgm:prSet>
      <dgm:spPr/>
    </dgm:pt>
  </dgm:ptLst>
  <dgm:cxnLst>
    <dgm:cxn modelId="{088AFD05-FF9A-401A-B3F2-AA586490C191}" srcId="{B8D2026B-EBF3-4332-90CE-67BB0D399452}" destId="{E51066AF-5866-4664-86A8-0BA84C483080}" srcOrd="2" destOrd="0" parTransId="{264AB0BE-974A-4EE9-BF8E-DF76D559EEC1}" sibTransId="{2A70E07C-9F78-480C-A169-320FD2B2DE73}"/>
    <dgm:cxn modelId="{35813F22-C919-4FB6-9894-1C52127FD7A8}" type="presOf" srcId="{B00F6FD3-30F8-4253-B67F-0F50ECACD75F}" destId="{464EC48C-FB0D-42C3-BFCA-B12240C1E938}" srcOrd="0" destOrd="2" presId="urn:microsoft.com/office/officeart/2005/8/layout/chevron2"/>
    <dgm:cxn modelId="{580A1595-38CA-4B26-9B61-37CDA0A62E14}" type="presOf" srcId="{362C1848-04BA-49D5-8EEF-6B3497E071C1}" destId="{464EC48C-FB0D-42C3-BFCA-B12240C1E938}" srcOrd="0" destOrd="1" presId="urn:microsoft.com/office/officeart/2005/8/layout/chevron2"/>
    <dgm:cxn modelId="{4F8D8B98-5F13-4E7B-AC57-5433CF42E5BA}" type="presOf" srcId="{0F38E03B-5A5F-439C-BF2A-6BB5F012DC1C}" destId="{39ABC1A3-C845-4983-9386-761BDA2A6EDA}" srcOrd="0" destOrd="1" presId="urn:microsoft.com/office/officeart/2005/8/layout/chevron2"/>
    <dgm:cxn modelId="{B2CA624C-A4AB-4900-9D0D-A2DBF640B8FC}" type="presOf" srcId="{309A7CDC-D3F2-49A1-A7E9-423672CFA7D9}" destId="{EB71C484-3A19-4602-AD1E-88F41C9ABF1C}" srcOrd="0" destOrd="2" presId="urn:microsoft.com/office/officeart/2005/8/layout/chevron2"/>
    <dgm:cxn modelId="{6991E3E9-1395-46AC-9471-2A75D737DF99}" srcId="{B86CDF5F-9941-40E2-9F88-3A238285F87E}" destId="{0F38E03B-5A5F-439C-BF2A-6BB5F012DC1C}" srcOrd="1" destOrd="0" parTransId="{B81E6951-BB11-46A5-9D80-E885CEB64611}" sibTransId="{7D19B11A-0939-4C10-92E9-62A6C271200C}"/>
    <dgm:cxn modelId="{9D6A3ABD-A079-47CB-95FF-280A7CFCA029}" srcId="{AC3A1D42-B493-4C41-8DC2-C1B892389126}" destId="{8D622FE9-F2A4-4B39-856C-F17941F615E7}" srcOrd="1" destOrd="0" parTransId="{CB3E2E9E-7CD3-469B-83D7-A88605FE9EF3}" sibTransId="{8E18602E-5AB9-4CD3-B152-43CC1D448D56}"/>
    <dgm:cxn modelId="{680938BB-16DD-4EC9-834D-11CA3EF9F664}" type="presOf" srcId="{CAAD87AB-0CBF-433D-956C-A8893A641597}" destId="{EB71C484-3A19-4602-AD1E-88F41C9ABF1C}" srcOrd="0" destOrd="0" presId="urn:microsoft.com/office/officeart/2005/8/layout/chevron2"/>
    <dgm:cxn modelId="{C14B3126-1FAE-4013-BD49-8F72D4FCC10A}" srcId="{B8D2026B-EBF3-4332-90CE-67BB0D399452}" destId="{AC3A1D42-B493-4C41-8DC2-C1B892389126}" srcOrd="1" destOrd="0" parTransId="{8343A72C-8BDC-4C55-B889-2958DEE8E24C}" sibTransId="{4CA1AD70-E996-4AFD-8D43-45B12990BA37}"/>
    <dgm:cxn modelId="{0E4B7EFC-635D-4A99-834C-AB9CEB765CAE}" type="presOf" srcId="{E51066AF-5866-4664-86A8-0BA84C483080}" destId="{61AC35C4-94D5-439D-BC20-D923EE1C2BB2}" srcOrd="0" destOrd="0" presId="urn:microsoft.com/office/officeart/2005/8/layout/chevron2"/>
    <dgm:cxn modelId="{3E125571-EBD2-44E7-90B6-D3DEFF280838}" type="presOf" srcId="{371273B9-7097-4BEF-93DA-B04A919C1F7E}" destId="{39ABC1A3-C845-4983-9386-761BDA2A6EDA}" srcOrd="0" destOrd="0" presId="urn:microsoft.com/office/officeart/2005/8/layout/chevron2"/>
    <dgm:cxn modelId="{32E98BFB-8623-4E12-9BEC-81457B9B3EE3}" type="presOf" srcId="{B8D2026B-EBF3-4332-90CE-67BB0D399452}" destId="{E519F411-45C0-4B69-B83F-A99D9C1F4301}" srcOrd="0" destOrd="0" presId="urn:microsoft.com/office/officeart/2005/8/layout/chevron2"/>
    <dgm:cxn modelId="{2381A919-683F-4BF2-AE59-533DE3F9FC8D}" srcId="{AC3A1D42-B493-4C41-8DC2-C1B892389126}" destId="{CAAD87AB-0CBF-433D-956C-A8893A641597}" srcOrd="0" destOrd="0" parTransId="{4F24E136-CCDD-480C-9CEB-DC69F2E388AD}" sibTransId="{93A6B1FD-6BB3-409F-BAA7-ED17F7DB2DAF}"/>
    <dgm:cxn modelId="{792D96F2-89E7-4F29-A3B5-FFADDF7AEA65}" srcId="{B86CDF5F-9941-40E2-9F88-3A238285F87E}" destId="{0AE10B59-A44B-4C7B-983D-CC9A78C606B9}" srcOrd="2" destOrd="0" parTransId="{FADE6CEB-3FFB-4A7D-AA70-4ACE95A446C9}" sibTransId="{71C6116E-6F83-4F3C-8053-9441892942FB}"/>
    <dgm:cxn modelId="{14C17CFE-22B5-459A-A484-E4A48EA4098F}" type="presOf" srcId="{AC3A1D42-B493-4C41-8DC2-C1B892389126}" destId="{8582A147-853B-4388-8872-D7E5EB1C7FB9}" srcOrd="0" destOrd="0" presId="urn:microsoft.com/office/officeart/2005/8/layout/chevron2"/>
    <dgm:cxn modelId="{5936B84F-0E8D-4BE6-A7C3-39F53FE6F1FA}" srcId="{AC3A1D42-B493-4C41-8DC2-C1B892389126}" destId="{309A7CDC-D3F2-49A1-A7E9-423672CFA7D9}" srcOrd="2" destOrd="0" parTransId="{C651A904-6BD8-461B-9435-14D5874F6199}" sibTransId="{CE34AC49-B3B6-4E60-BEFE-281654310D97}"/>
    <dgm:cxn modelId="{44FFDDC7-EFEF-427C-B115-98890EA240F5}" type="presOf" srcId="{B86CDF5F-9941-40E2-9F88-3A238285F87E}" destId="{E34D01BA-039C-4AD1-906F-65796560C6B4}" srcOrd="0" destOrd="0" presId="urn:microsoft.com/office/officeart/2005/8/layout/chevron2"/>
    <dgm:cxn modelId="{36F588D9-9AC4-479D-A1D7-4F4BAB10FDC6}" srcId="{B8D2026B-EBF3-4332-90CE-67BB0D399452}" destId="{B86CDF5F-9941-40E2-9F88-3A238285F87E}" srcOrd="0" destOrd="0" parTransId="{2B4DBDCF-CFD0-4482-87C0-31AFBF6B9CA5}" sibTransId="{ACCE3BB3-9470-4D8E-89D9-9AE8A430261F}"/>
    <dgm:cxn modelId="{2D256404-D88A-4F09-96E0-622D59AF7960}" srcId="{E51066AF-5866-4664-86A8-0BA84C483080}" destId="{B00F6FD3-30F8-4253-B67F-0F50ECACD75F}" srcOrd="2" destOrd="0" parTransId="{089D4500-ECCA-4BF2-8894-25212E85E3A2}" sibTransId="{8942090D-81AC-45B1-ABC1-64EC7EFF416C}"/>
    <dgm:cxn modelId="{644782FC-8BC5-4041-9D2A-227C8F5751C4}" srcId="{E51066AF-5866-4664-86A8-0BA84C483080}" destId="{8C5CF6FD-ECEE-4D6E-8309-0E4FFBDE1F2F}" srcOrd="0" destOrd="0" parTransId="{145288D1-5DCE-405F-A5FD-48649908A26F}" sibTransId="{5901F572-D181-4B6C-9EC8-315C2B95A586}"/>
    <dgm:cxn modelId="{48726074-B8E2-4A06-AB2F-EDCBC0CC9C41}" srcId="{E51066AF-5866-4664-86A8-0BA84C483080}" destId="{362C1848-04BA-49D5-8EEF-6B3497E071C1}" srcOrd="1" destOrd="0" parTransId="{0B6EEB9B-0DD6-44E1-B3A0-A7E7B2853C29}" sibTransId="{BE4F3415-6DB7-49DF-88EE-6A8D1BF11C6E}"/>
    <dgm:cxn modelId="{3B205EE8-AA4C-4008-B191-03918B6B5843}" type="presOf" srcId="{8D622FE9-F2A4-4B39-856C-F17941F615E7}" destId="{EB71C484-3A19-4602-AD1E-88F41C9ABF1C}" srcOrd="0" destOrd="1" presId="urn:microsoft.com/office/officeart/2005/8/layout/chevron2"/>
    <dgm:cxn modelId="{A60E73AB-DFF8-45B2-AC7F-ABD4A59F7D2C}" srcId="{B86CDF5F-9941-40E2-9F88-3A238285F87E}" destId="{371273B9-7097-4BEF-93DA-B04A919C1F7E}" srcOrd="0" destOrd="0" parTransId="{6C605F40-054E-4BCD-BF5C-360F39A9CE55}" sibTransId="{40201691-3979-4BFE-8699-90009F01F660}"/>
    <dgm:cxn modelId="{4775882A-1025-46F3-9572-E977B53577C5}" type="presOf" srcId="{8C5CF6FD-ECEE-4D6E-8309-0E4FFBDE1F2F}" destId="{464EC48C-FB0D-42C3-BFCA-B12240C1E938}" srcOrd="0" destOrd="0" presId="urn:microsoft.com/office/officeart/2005/8/layout/chevron2"/>
    <dgm:cxn modelId="{262D4F42-6F6C-49E0-BB89-B21E31B8994F}" type="presOf" srcId="{0AE10B59-A44B-4C7B-983D-CC9A78C606B9}" destId="{39ABC1A3-C845-4983-9386-761BDA2A6EDA}" srcOrd="0" destOrd="2" presId="urn:microsoft.com/office/officeart/2005/8/layout/chevron2"/>
    <dgm:cxn modelId="{A9034A0A-537E-4B9D-ADB1-2C790A64E6DC}" type="presParOf" srcId="{E519F411-45C0-4B69-B83F-A99D9C1F4301}" destId="{36B5FA75-4233-4F02-96D4-66D7C5A65FBA}" srcOrd="0" destOrd="0" presId="urn:microsoft.com/office/officeart/2005/8/layout/chevron2"/>
    <dgm:cxn modelId="{9920B306-98E3-4DC7-B89F-6CBB53193F30}" type="presParOf" srcId="{36B5FA75-4233-4F02-96D4-66D7C5A65FBA}" destId="{E34D01BA-039C-4AD1-906F-65796560C6B4}" srcOrd="0" destOrd="0" presId="urn:microsoft.com/office/officeart/2005/8/layout/chevron2"/>
    <dgm:cxn modelId="{B7AAD343-288F-4FDB-AF03-BAE5BBB765F0}" type="presParOf" srcId="{36B5FA75-4233-4F02-96D4-66D7C5A65FBA}" destId="{39ABC1A3-C845-4983-9386-761BDA2A6EDA}" srcOrd="1" destOrd="0" presId="urn:microsoft.com/office/officeart/2005/8/layout/chevron2"/>
    <dgm:cxn modelId="{5C6EA452-DD41-4D14-B201-F2FA7B6A3C84}" type="presParOf" srcId="{E519F411-45C0-4B69-B83F-A99D9C1F4301}" destId="{CB211164-ED31-469F-AB53-7E9F0D38F5EC}" srcOrd="1" destOrd="0" presId="urn:microsoft.com/office/officeart/2005/8/layout/chevron2"/>
    <dgm:cxn modelId="{8360BF7F-2FDF-45A9-82CF-B75C5E172887}" type="presParOf" srcId="{E519F411-45C0-4B69-B83F-A99D9C1F4301}" destId="{38FA1058-807D-48CD-B25D-C29228128C57}" srcOrd="2" destOrd="0" presId="urn:microsoft.com/office/officeart/2005/8/layout/chevron2"/>
    <dgm:cxn modelId="{091F5CA0-FCF1-4703-8A13-71ADFB90A83D}" type="presParOf" srcId="{38FA1058-807D-48CD-B25D-C29228128C57}" destId="{8582A147-853B-4388-8872-D7E5EB1C7FB9}" srcOrd="0" destOrd="0" presId="urn:microsoft.com/office/officeart/2005/8/layout/chevron2"/>
    <dgm:cxn modelId="{5D53EA97-CF73-4680-8DDC-DECB6C798CFA}" type="presParOf" srcId="{38FA1058-807D-48CD-B25D-C29228128C57}" destId="{EB71C484-3A19-4602-AD1E-88F41C9ABF1C}" srcOrd="1" destOrd="0" presId="urn:microsoft.com/office/officeart/2005/8/layout/chevron2"/>
    <dgm:cxn modelId="{1F5668E4-F701-405E-BA9B-65614D53A680}" type="presParOf" srcId="{E519F411-45C0-4B69-B83F-A99D9C1F4301}" destId="{5AB543DE-B30B-4EEC-B12A-EA12763E788A}" srcOrd="3" destOrd="0" presId="urn:microsoft.com/office/officeart/2005/8/layout/chevron2"/>
    <dgm:cxn modelId="{A1925E87-511C-43DD-824B-F5812757E1A7}" type="presParOf" srcId="{E519F411-45C0-4B69-B83F-A99D9C1F4301}" destId="{9752B2CB-CE29-4837-933D-AA153C12736C}" srcOrd="4" destOrd="0" presId="urn:microsoft.com/office/officeart/2005/8/layout/chevron2"/>
    <dgm:cxn modelId="{27E2BD5E-7E64-4400-B2B5-D8B6B039E683}" type="presParOf" srcId="{9752B2CB-CE29-4837-933D-AA153C12736C}" destId="{61AC35C4-94D5-439D-BC20-D923EE1C2BB2}" srcOrd="0" destOrd="0" presId="urn:microsoft.com/office/officeart/2005/8/layout/chevron2"/>
    <dgm:cxn modelId="{FED645F8-2844-4548-9A7B-2747F359EC38}" type="presParOf" srcId="{9752B2CB-CE29-4837-933D-AA153C12736C}" destId="{464EC48C-FB0D-42C3-BFCA-B12240C1E93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D2026B-EBF3-4332-90CE-67BB0D399452}"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en-GB"/>
        </a:p>
      </dgm:t>
    </dgm:pt>
    <dgm:pt modelId="{B86CDF5F-9941-40E2-9F88-3A238285F87E}">
      <dgm:prSet phldrT="[Text]"/>
      <dgm:spPr/>
      <dgm:t>
        <a:bodyPr/>
        <a:lstStyle/>
        <a:p>
          <a:r>
            <a:rPr lang="en-GB" dirty="0"/>
            <a:t>Envision</a:t>
          </a:r>
        </a:p>
      </dgm:t>
    </dgm:pt>
    <dgm:pt modelId="{2B4DBDCF-CFD0-4482-87C0-31AFBF6B9CA5}" type="parTrans" cxnId="{36F588D9-9AC4-479D-A1D7-4F4BAB10FDC6}">
      <dgm:prSet/>
      <dgm:spPr/>
      <dgm:t>
        <a:bodyPr/>
        <a:lstStyle/>
        <a:p>
          <a:endParaRPr lang="en-GB"/>
        </a:p>
      </dgm:t>
    </dgm:pt>
    <dgm:pt modelId="{ACCE3BB3-9470-4D8E-89D9-9AE8A430261F}" type="sibTrans" cxnId="{36F588D9-9AC4-479D-A1D7-4F4BAB10FDC6}">
      <dgm:prSet/>
      <dgm:spPr/>
      <dgm:t>
        <a:bodyPr/>
        <a:lstStyle/>
        <a:p>
          <a:endParaRPr lang="en-GB"/>
        </a:p>
      </dgm:t>
    </dgm:pt>
    <dgm:pt modelId="{0F38E03B-5A5F-439C-BF2A-6BB5F012DC1C}">
      <dgm:prSet phldrT="[Text]"/>
      <dgm:spPr/>
      <dgm:t>
        <a:bodyPr/>
        <a:lstStyle/>
        <a:p>
          <a:r>
            <a:rPr lang="en-GB" dirty="0"/>
            <a:t>Discuss joint opportunities and ideation (envisioning workshop)</a:t>
          </a:r>
        </a:p>
      </dgm:t>
    </dgm:pt>
    <dgm:pt modelId="{B81E6951-BB11-46A5-9D80-E885CEB64611}" type="parTrans" cxnId="{6991E3E9-1395-46AC-9471-2A75D737DF99}">
      <dgm:prSet/>
      <dgm:spPr/>
      <dgm:t>
        <a:bodyPr/>
        <a:lstStyle/>
        <a:p>
          <a:endParaRPr lang="en-GB"/>
        </a:p>
      </dgm:t>
    </dgm:pt>
    <dgm:pt modelId="{7D19B11A-0939-4C10-92E9-62A6C271200C}" type="sibTrans" cxnId="{6991E3E9-1395-46AC-9471-2A75D737DF99}">
      <dgm:prSet/>
      <dgm:spPr/>
      <dgm:t>
        <a:bodyPr/>
        <a:lstStyle/>
        <a:p>
          <a:endParaRPr lang="en-GB"/>
        </a:p>
      </dgm:t>
    </dgm:pt>
    <dgm:pt modelId="{AC3A1D42-B493-4C41-8DC2-C1B892389126}">
      <dgm:prSet phldrT="[Text]"/>
      <dgm:spPr/>
      <dgm:t>
        <a:bodyPr/>
        <a:lstStyle/>
        <a:p>
          <a:r>
            <a:rPr lang="en-GB" dirty="0"/>
            <a:t>Develop</a:t>
          </a:r>
        </a:p>
      </dgm:t>
    </dgm:pt>
    <dgm:pt modelId="{8343A72C-8BDC-4C55-B889-2958DEE8E24C}" type="parTrans" cxnId="{C14B3126-1FAE-4013-BD49-8F72D4FCC10A}">
      <dgm:prSet/>
      <dgm:spPr/>
      <dgm:t>
        <a:bodyPr/>
        <a:lstStyle/>
        <a:p>
          <a:endParaRPr lang="en-GB"/>
        </a:p>
      </dgm:t>
    </dgm:pt>
    <dgm:pt modelId="{4CA1AD70-E996-4AFD-8D43-45B12990BA37}" type="sibTrans" cxnId="{C14B3126-1FAE-4013-BD49-8F72D4FCC10A}">
      <dgm:prSet/>
      <dgm:spPr/>
      <dgm:t>
        <a:bodyPr/>
        <a:lstStyle/>
        <a:p>
          <a:endParaRPr lang="en-GB"/>
        </a:p>
      </dgm:t>
    </dgm:pt>
    <dgm:pt modelId="{CAAD87AB-0CBF-433D-956C-A8893A641597}">
      <dgm:prSet phldrT="[Text]"/>
      <dgm:spPr/>
      <dgm:t>
        <a:bodyPr/>
        <a:lstStyle/>
        <a:p>
          <a:r>
            <a:rPr lang="en-GB" dirty="0"/>
            <a:t>Architecture/Application Design Workshops (ADS) &amp; </a:t>
          </a:r>
          <a:r>
            <a:rPr lang="en-GB" dirty="0" err="1"/>
            <a:t>PoCs</a:t>
          </a:r>
          <a:endParaRPr lang="en-GB" dirty="0"/>
        </a:p>
      </dgm:t>
    </dgm:pt>
    <dgm:pt modelId="{4F24E136-CCDD-480C-9CEB-DC69F2E388AD}" type="parTrans" cxnId="{2381A919-683F-4BF2-AE59-533DE3F9FC8D}">
      <dgm:prSet/>
      <dgm:spPr/>
      <dgm:t>
        <a:bodyPr/>
        <a:lstStyle/>
        <a:p>
          <a:endParaRPr lang="en-GB"/>
        </a:p>
      </dgm:t>
    </dgm:pt>
    <dgm:pt modelId="{93A6B1FD-6BB3-409F-BAA7-ED17F7DB2DAF}" type="sibTrans" cxnId="{2381A919-683F-4BF2-AE59-533DE3F9FC8D}">
      <dgm:prSet/>
      <dgm:spPr/>
      <dgm:t>
        <a:bodyPr/>
        <a:lstStyle/>
        <a:p>
          <a:endParaRPr lang="en-GB"/>
        </a:p>
      </dgm:t>
    </dgm:pt>
    <dgm:pt modelId="{8D622FE9-F2A4-4B39-856C-F17941F615E7}">
      <dgm:prSet phldrT="[Text]"/>
      <dgm:spPr/>
      <dgm:t>
        <a:bodyPr/>
        <a:lstStyle/>
        <a:p>
          <a:r>
            <a:rPr lang="en-GB" dirty="0"/>
            <a:t>Technical &amp; architectural guidance</a:t>
          </a:r>
        </a:p>
      </dgm:t>
    </dgm:pt>
    <dgm:pt modelId="{CB3E2E9E-7CD3-469B-83D7-A88605FE9EF3}" type="parTrans" cxnId="{9D6A3ABD-A079-47CB-95FF-280A7CFCA029}">
      <dgm:prSet/>
      <dgm:spPr/>
      <dgm:t>
        <a:bodyPr/>
        <a:lstStyle/>
        <a:p>
          <a:endParaRPr lang="en-GB"/>
        </a:p>
      </dgm:t>
    </dgm:pt>
    <dgm:pt modelId="{8E18602E-5AB9-4CD3-B152-43CC1D448D56}" type="sibTrans" cxnId="{9D6A3ABD-A079-47CB-95FF-280A7CFCA029}">
      <dgm:prSet/>
      <dgm:spPr/>
      <dgm:t>
        <a:bodyPr/>
        <a:lstStyle/>
        <a:p>
          <a:endParaRPr lang="en-GB"/>
        </a:p>
      </dgm:t>
    </dgm:pt>
    <dgm:pt modelId="{E51066AF-5866-4664-86A8-0BA84C483080}">
      <dgm:prSet phldrT="[Text]"/>
      <dgm:spPr/>
      <dgm:t>
        <a:bodyPr/>
        <a:lstStyle/>
        <a:p>
          <a:r>
            <a:rPr lang="en-GB" dirty="0"/>
            <a:t>Launch</a:t>
          </a:r>
        </a:p>
      </dgm:t>
    </dgm:pt>
    <dgm:pt modelId="{264AB0BE-974A-4EE9-BF8E-DF76D559EEC1}" type="parTrans" cxnId="{088AFD05-FF9A-401A-B3F2-AA586490C191}">
      <dgm:prSet/>
      <dgm:spPr/>
      <dgm:t>
        <a:bodyPr/>
        <a:lstStyle/>
        <a:p>
          <a:endParaRPr lang="en-GB"/>
        </a:p>
      </dgm:t>
    </dgm:pt>
    <dgm:pt modelId="{2A70E07C-9F78-480C-A169-320FD2B2DE73}" type="sibTrans" cxnId="{088AFD05-FF9A-401A-B3F2-AA586490C191}">
      <dgm:prSet/>
      <dgm:spPr/>
      <dgm:t>
        <a:bodyPr/>
        <a:lstStyle/>
        <a:p>
          <a:endParaRPr lang="en-GB"/>
        </a:p>
      </dgm:t>
    </dgm:pt>
    <dgm:pt modelId="{8C5CF6FD-ECEE-4D6E-8309-0E4FFBDE1F2F}">
      <dgm:prSet phldrT="[Text]" custT="1"/>
      <dgm:spPr/>
      <dgm:t>
        <a:bodyPr/>
        <a:lstStyle/>
        <a:p>
          <a:r>
            <a:rPr lang="en-GB" sz="1900" dirty="0"/>
            <a:t>Ensure you are successful and profitable on Microsoft platform</a:t>
          </a:r>
        </a:p>
      </dgm:t>
    </dgm:pt>
    <dgm:pt modelId="{145288D1-5DCE-405F-A5FD-48649908A26F}" type="parTrans" cxnId="{644782FC-8BC5-4041-9D2A-227C8F5751C4}">
      <dgm:prSet/>
      <dgm:spPr/>
      <dgm:t>
        <a:bodyPr/>
        <a:lstStyle/>
        <a:p>
          <a:endParaRPr lang="en-GB"/>
        </a:p>
      </dgm:t>
    </dgm:pt>
    <dgm:pt modelId="{5901F572-D181-4B6C-9EC8-315C2B95A586}" type="sibTrans" cxnId="{644782FC-8BC5-4041-9D2A-227C8F5751C4}">
      <dgm:prSet/>
      <dgm:spPr/>
      <dgm:t>
        <a:bodyPr/>
        <a:lstStyle/>
        <a:p>
          <a:endParaRPr lang="en-GB"/>
        </a:p>
      </dgm:t>
    </dgm:pt>
    <dgm:pt modelId="{0AE10B59-A44B-4C7B-983D-CC9A78C606B9}">
      <dgm:prSet phldrT="[Text]"/>
      <dgm:spPr/>
      <dgm:t>
        <a:bodyPr/>
        <a:lstStyle/>
        <a:p>
          <a:r>
            <a:rPr lang="en-GB" dirty="0"/>
            <a:t>Focused on Azure platform (Azure, </a:t>
          </a:r>
          <a:r>
            <a:rPr lang="en-GB" dirty="0" err="1"/>
            <a:t>IoT</a:t>
          </a:r>
          <a:r>
            <a:rPr lang="en-GB" dirty="0"/>
            <a:t>, ML, </a:t>
          </a:r>
          <a:r>
            <a:rPr lang="en-GB" dirty="0" err="1"/>
            <a:t>WebApps</a:t>
          </a:r>
          <a:r>
            <a:rPr lang="en-GB" dirty="0"/>
            <a:t> etc.)</a:t>
          </a:r>
        </a:p>
      </dgm:t>
    </dgm:pt>
    <dgm:pt modelId="{FADE6CEB-3FFB-4A7D-AA70-4ACE95A446C9}" type="parTrans" cxnId="{792D96F2-89E7-4F29-A3B5-FFADDF7AEA65}">
      <dgm:prSet/>
      <dgm:spPr/>
      <dgm:t>
        <a:bodyPr/>
        <a:lstStyle/>
        <a:p>
          <a:endParaRPr lang="en-US"/>
        </a:p>
      </dgm:t>
    </dgm:pt>
    <dgm:pt modelId="{71C6116E-6F83-4F3C-8053-9441892942FB}" type="sibTrans" cxnId="{792D96F2-89E7-4F29-A3B5-FFADDF7AEA65}">
      <dgm:prSet/>
      <dgm:spPr/>
      <dgm:t>
        <a:bodyPr/>
        <a:lstStyle/>
        <a:p>
          <a:endParaRPr lang="en-US"/>
        </a:p>
      </dgm:t>
    </dgm:pt>
    <dgm:pt modelId="{362C1848-04BA-49D5-8EEF-6B3497E071C1}">
      <dgm:prSet phldrT="[Text]" custT="1"/>
      <dgm:spPr/>
      <dgm:t>
        <a:bodyPr/>
        <a:lstStyle/>
        <a:p>
          <a:r>
            <a:rPr lang="en-GB" sz="1900" dirty="0"/>
            <a:t>Create Go-To-Market plan: create market amplification &amp; demand generation</a:t>
          </a:r>
        </a:p>
      </dgm:t>
    </dgm:pt>
    <dgm:pt modelId="{0B6EEB9B-0DD6-44E1-B3A0-A7E7B2853C29}" type="parTrans" cxnId="{48726074-B8E2-4A06-AB2F-EDCBC0CC9C41}">
      <dgm:prSet/>
      <dgm:spPr/>
      <dgm:t>
        <a:bodyPr/>
        <a:lstStyle/>
        <a:p>
          <a:endParaRPr lang="en-US"/>
        </a:p>
      </dgm:t>
    </dgm:pt>
    <dgm:pt modelId="{BE4F3415-6DB7-49DF-88EE-6A8D1BF11C6E}" type="sibTrans" cxnId="{48726074-B8E2-4A06-AB2F-EDCBC0CC9C41}">
      <dgm:prSet/>
      <dgm:spPr/>
      <dgm:t>
        <a:bodyPr/>
        <a:lstStyle/>
        <a:p>
          <a:endParaRPr lang="en-US"/>
        </a:p>
      </dgm:t>
    </dgm:pt>
    <dgm:pt modelId="{371273B9-7097-4BEF-93DA-B04A919C1F7E}">
      <dgm:prSet phldrT="[Text]"/>
      <dgm:spPr/>
      <dgm:t>
        <a:bodyPr/>
        <a:lstStyle/>
        <a:p>
          <a:r>
            <a:rPr lang="en-GB" dirty="0"/>
            <a:t>Understand your strategy, goals and priorities </a:t>
          </a:r>
        </a:p>
      </dgm:t>
    </dgm:pt>
    <dgm:pt modelId="{6C605F40-054E-4BCD-BF5C-360F39A9CE55}" type="parTrans" cxnId="{A60E73AB-DFF8-45B2-AC7F-ABD4A59F7D2C}">
      <dgm:prSet/>
      <dgm:spPr/>
      <dgm:t>
        <a:bodyPr/>
        <a:lstStyle/>
        <a:p>
          <a:endParaRPr lang="en-US"/>
        </a:p>
      </dgm:t>
    </dgm:pt>
    <dgm:pt modelId="{40201691-3979-4BFE-8699-90009F01F660}" type="sibTrans" cxnId="{A60E73AB-DFF8-45B2-AC7F-ABD4A59F7D2C}">
      <dgm:prSet/>
      <dgm:spPr/>
      <dgm:t>
        <a:bodyPr/>
        <a:lstStyle/>
        <a:p>
          <a:endParaRPr lang="en-US"/>
        </a:p>
      </dgm:t>
    </dgm:pt>
    <dgm:pt modelId="{309A7CDC-D3F2-49A1-A7E9-423672CFA7D9}">
      <dgm:prSet phldrT="[Text]"/>
      <dgm:spPr/>
      <dgm:t>
        <a:bodyPr/>
        <a:lstStyle/>
        <a:p>
          <a:r>
            <a:rPr lang="en-GB" dirty="0"/>
            <a:t>Connections directly with Product Teams</a:t>
          </a:r>
        </a:p>
      </dgm:t>
    </dgm:pt>
    <dgm:pt modelId="{C651A904-6BD8-461B-9435-14D5874F6199}" type="parTrans" cxnId="{5936B84F-0E8D-4BE6-A7C3-39F53FE6F1FA}">
      <dgm:prSet/>
      <dgm:spPr/>
      <dgm:t>
        <a:bodyPr/>
        <a:lstStyle/>
        <a:p>
          <a:endParaRPr lang="en-US"/>
        </a:p>
      </dgm:t>
    </dgm:pt>
    <dgm:pt modelId="{CE34AC49-B3B6-4E60-BEFE-281654310D97}" type="sibTrans" cxnId="{5936B84F-0E8D-4BE6-A7C3-39F53FE6F1FA}">
      <dgm:prSet/>
      <dgm:spPr/>
      <dgm:t>
        <a:bodyPr/>
        <a:lstStyle/>
        <a:p>
          <a:endParaRPr lang="en-US"/>
        </a:p>
      </dgm:t>
    </dgm:pt>
    <dgm:pt modelId="{B00F6FD3-30F8-4253-B67F-0F50ECACD75F}">
      <dgm:prSet phldrT="[Text]" custT="1"/>
      <dgm:spPr/>
      <dgm:t>
        <a:bodyPr/>
        <a:lstStyle/>
        <a:p>
          <a:r>
            <a:rPr lang="en-GB" sz="1900" dirty="0"/>
            <a:t>Craft Co-selling engagements with the Microsoft seller community</a:t>
          </a:r>
        </a:p>
      </dgm:t>
    </dgm:pt>
    <dgm:pt modelId="{089D4500-ECCA-4BF2-8894-25212E85E3A2}" type="parTrans" cxnId="{2D256404-D88A-4F09-96E0-622D59AF7960}">
      <dgm:prSet/>
      <dgm:spPr/>
      <dgm:t>
        <a:bodyPr/>
        <a:lstStyle/>
        <a:p>
          <a:endParaRPr lang="en-US"/>
        </a:p>
      </dgm:t>
    </dgm:pt>
    <dgm:pt modelId="{8942090D-81AC-45B1-ABC1-64EC7EFF416C}" type="sibTrans" cxnId="{2D256404-D88A-4F09-96E0-622D59AF7960}">
      <dgm:prSet/>
      <dgm:spPr/>
      <dgm:t>
        <a:bodyPr/>
        <a:lstStyle/>
        <a:p>
          <a:endParaRPr lang="en-US"/>
        </a:p>
      </dgm:t>
    </dgm:pt>
    <dgm:pt modelId="{E519F411-45C0-4B69-B83F-A99D9C1F4301}" type="pres">
      <dgm:prSet presAssocID="{B8D2026B-EBF3-4332-90CE-67BB0D399452}" presName="linearFlow" presStyleCnt="0">
        <dgm:presLayoutVars>
          <dgm:dir/>
          <dgm:animLvl val="lvl"/>
          <dgm:resizeHandles val="exact"/>
        </dgm:presLayoutVars>
      </dgm:prSet>
      <dgm:spPr/>
    </dgm:pt>
    <dgm:pt modelId="{36B5FA75-4233-4F02-96D4-66D7C5A65FBA}" type="pres">
      <dgm:prSet presAssocID="{B86CDF5F-9941-40E2-9F88-3A238285F87E}" presName="composite" presStyleCnt="0"/>
      <dgm:spPr/>
    </dgm:pt>
    <dgm:pt modelId="{E34D01BA-039C-4AD1-906F-65796560C6B4}" type="pres">
      <dgm:prSet presAssocID="{B86CDF5F-9941-40E2-9F88-3A238285F87E}" presName="parentText" presStyleLbl="alignNode1" presStyleIdx="0" presStyleCnt="3">
        <dgm:presLayoutVars>
          <dgm:chMax val="1"/>
          <dgm:bulletEnabled val="1"/>
        </dgm:presLayoutVars>
      </dgm:prSet>
      <dgm:spPr/>
    </dgm:pt>
    <dgm:pt modelId="{39ABC1A3-C845-4983-9386-761BDA2A6EDA}" type="pres">
      <dgm:prSet presAssocID="{B86CDF5F-9941-40E2-9F88-3A238285F87E}" presName="descendantText" presStyleLbl="alignAcc1" presStyleIdx="0" presStyleCnt="3" custLinFactNeighborX="0" custLinFactNeighborY="2727">
        <dgm:presLayoutVars>
          <dgm:bulletEnabled val="1"/>
        </dgm:presLayoutVars>
      </dgm:prSet>
      <dgm:spPr/>
    </dgm:pt>
    <dgm:pt modelId="{CB211164-ED31-469F-AB53-7E9F0D38F5EC}" type="pres">
      <dgm:prSet presAssocID="{ACCE3BB3-9470-4D8E-89D9-9AE8A430261F}" presName="sp" presStyleCnt="0"/>
      <dgm:spPr/>
    </dgm:pt>
    <dgm:pt modelId="{38FA1058-807D-48CD-B25D-C29228128C57}" type="pres">
      <dgm:prSet presAssocID="{AC3A1D42-B493-4C41-8DC2-C1B892389126}" presName="composite" presStyleCnt="0"/>
      <dgm:spPr/>
    </dgm:pt>
    <dgm:pt modelId="{8582A147-853B-4388-8872-D7E5EB1C7FB9}" type="pres">
      <dgm:prSet presAssocID="{AC3A1D42-B493-4C41-8DC2-C1B892389126}" presName="parentText" presStyleLbl="alignNode1" presStyleIdx="1" presStyleCnt="3">
        <dgm:presLayoutVars>
          <dgm:chMax val="1"/>
          <dgm:bulletEnabled val="1"/>
        </dgm:presLayoutVars>
      </dgm:prSet>
      <dgm:spPr/>
    </dgm:pt>
    <dgm:pt modelId="{EB71C484-3A19-4602-AD1E-88F41C9ABF1C}" type="pres">
      <dgm:prSet presAssocID="{AC3A1D42-B493-4C41-8DC2-C1B892389126}" presName="descendantText" presStyleLbl="alignAcc1" presStyleIdx="1" presStyleCnt="3">
        <dgm:presLayoutVars>
          <dgm:bulletEnabled val="1"/>
        </dgm:presLayoutVars>
      </dgm:prSet>
      <dgm:spPr/>
    </dgm:pt>
    <dgm:pt modelId="{5AB543DE-B30B-4EEC-B12A-EA12763E788A}" type="pres">
      <dgm:prSet presAssocID="{4CA1AD70-E996-4AFD-8D43-45B12990BA37}" presName="sp" presStyleCnt="0"/>
      <dgm:spPr/>
    </dgm:pt>
    <dgm:pt modelId="{9752B2CB-CE29-4837-933D-AA153C12736C}" type="pres">
      <dgm:prSet presAssocID="{E51066AF-5866-4664-86A8-0BA84C483080}" presName="composite" presStyleCnt="0"/>
      <dgm:spPr/>
    </dgm:pt>
    <dgm:pt modelId="{61AC35C4-94D5-439D-BC20-D923EE1C2BB2}" type="pres">
      <dgm:prSet presAssocID="{E51066AF-5866-4664-86A8-0BA84C483080}" presName="parentText" presStyleLbl="alignNode1" presStyleIdx="2" presStyleCnt="3">
        <dgm:presLayoutVars>
          <dgm:chMax val="1"/>
          <dgm:bulletEnabled val="1"/>
        </dgm:presLayoutVars>
      </dgm:prSet>
      <dgm:spPr/>
    </dgm:pt>
    <dgm:pt modelId="{464EC48C-FB0D-42C3-BFCA-B12240C1E938}" type="pres">
      <dgm:prSet presAssocID="{E51066AF-5866-4664-86A8-0BA84C483080}" presName="descendantText" presStyleLbl="alignAcc1" presStyleIdx="2" presStyleCnt="3" custLinFactNeighborX="224" custLinFactNeighborY="682">
        <dgm:presLayoutVars>
          <dgm:bulletEnabled val="1"/>
        </dgm:presLayoutVars>
      </dgm:prSet>
      <dgm:spPr/>
    </dgm:pt>
  </dgm:ptLst>
  <dgm:cxnLst>
    <dgm:cxn modelId="{088AFD05-FF9A-401A-B3F2-AA586490C191}" srcId="{B8D2026B-EBF3-4332-90CE-67BB0D399452}" destId="{E51066AF-5866-4664-86A8-0BA84C483080}" srcOrd="2" destOrd="0" parTransId="{264AB0BE-974A-4EE9-BF8E-DF76D559EEC1}" sibTransId="{2A70E07C-9F78-480C-A169-320FD2B2DE73}"/>
    <dgm:cxn modelId="{35813F22-C919-4FB6-9894-1C52127FD7A8}" type="presOf" srcId="{B00F6FD3-30F8-4253-B67F-0F50ECACD75F}" destId="{464EC48C-FB0D-42C3-BFCA-B12240C1E938}" srcOrd="0" destOrd="2" presId="urn:microsoft.com/office/officeart/2005/8/layout/chevron2"/>
    <dgm:cxn modelId="{580A1595-38CA-4B26-9B61-37CDA0A62E14}" type="presOf" srcId="{362C1848-04BA-49D5-8EEF-6B3497E071C1}" destId="{464EC48C-FB0D-42C3-BFCA-B12240C1E938}" srcOrd="0" destOrd="1" presId="urn:microsoft.com/office/officeart/2005/8/layout/chevron2"/>
    <dgm:cxn modelId="{4F8D8B98-5F13-4E7B-AC57-5433CF42E5BA}" type="presOf" srcId="{0F38E03B-5A5F-439C-BF2A-6BB5F012DC1C}" destId="{39ABC1A3-C845-4983-9386-761BDA2A6EDA}" srcOrd="0" destOrd="1" presId="urn:microsoft.com/office/officeart/2005/8/layout/chevron2"/>
    <dgm:cxn modelId="{B2CA624C-A4AB-4900-9D0D-A2DBF640B8FC}" type="presOf" srcId="{309A7CDC-D3F2-49A1-A7E9-423672CFA7D9}" destId="{EB71C484-3A19-4602-AD1E-88F41C9ABF1C}" srcOrd="0" destOrd="2" presId="urn:microsoft.com/office/officeart/2005/8/layout/chevron2"/>
    <dgm:cxn modelId="{6991E3E9-1395-46AC-9471-2A75D737DF99}" srcId="{B86CDF5F-9941-40E2-9F88-3A238285F87E}" destId="{0F38E03B-5A5F-439C-BF2A-6BB5F012DC1C}" srcOrd="1" destOrd="0" parTransId="{B81E6951-BB11-46A5-9D80-E885CEB64611}" sibTransId="{7D19B11A-0939-4C10-92E9-62A6C271200C}"/>
    <dgm:cxn modelId="{9D6A3ABD-A079-47CB-95FF-280A7CFCA029}" srcId="{AC3A1D42-B493-4C41-8DC2-C1B892389126}" destId="{8D622FE9-F2A4-4B39-856C-F17941F615E7}" srcOrd="1" destOrd="0" parTransId="{CB3E2E9E-7CD3-469B-83D7-A88605FE9EF3}" sibTransId="{8E18602E-5AB9-4CD3-B152-43CC1D448D56}"/>
    <dgm:cxn modelId="{680938BB-16DD-4EC9-834D-11CA3EF9F664}" type="presOf" srcId="{CAAD87AB-0CBF-433D-956C-A8893A641597}" destId="{EB71C484-3A19-4602-AD1E-88F41C9ABF1C}" srcOrd="0" destOrd="0" presId="urn:microsoft.com/office/officeart/2005/8/layout/chevron2"/>
    <dgm:cxn modelId="{C14B3126-1FAE-4013-BD49-8F72D4FCC10A}" srcId="{B8D2026B-EBF3-4332-90CE-67BB0D399452}" destId="{AC3A1D42-B493-4C41-8DC2-C1B892389126}" srcOrd="1" destOrd="0" parTransId="{8343A72C-8BDC-4C55-B889-2958DEE8E24C}" sibTransId="{4CA1AD70-E996-4AFD-8D43-45B12990BA37}"/>
    <dgm:cxn modelId="{0E4B7EFC-635D-4A99-834C-AB9CEB765CAE}" type="presOf" srcId="{E51066AF-5866-4664-86A8-0BA84C483080}" destId="{61AC35C4-94D5-439D-BC20-D923EE1C2BB2}" srcOrd="0" destOrd="0" presId="urn:microsoft.com/office/officeart/2005/8/layout/chevron2"/>
    <dgm:cxn modelId="{3E125571-EBD2-44E7-90B6-D3DEFF280838}" type="presOf" srcId="{371273B9-7097-4BEF-93DA-B04A919C1F7E}" destId="{39ABC1A3-C845-4983-9386-761BDA2A6EDA}" srcOrd="0" destOrd="0" presId="urn:microsoft.com/office/officeart/2005/8/layout/chevron2"/>
    <dgm:cxn modelId="{32E98BFB-8623-4E12-9BEC-81457B9B3EE3}" type="presOf" srcId="{B8D2026B-EBF3-4332-90CE-67BB0D399452}" destId="{E519F411-45C0-4B69-B83F-A99D9C1F4301}" srcOrd="0" destOrd="0" presId="urn:microsoft.com/office/officeart/2005/8/layout/chevron2"/>
    <dgm:cxn modelId="{2381A919-683F-4BF2-AE59-533DE3F9FC8D}" srcId="{AC3A1D42-B493-4C41-8DC2-C1B892389126}" destId="{CAAD87AB-0CBF-433D-956C-A8893A641597}" srcOrd="0" destOrd="0" parTransId="{4F24E136-CCDD-480C-9CEB-DC69F2E388AD}" sibTransId="{93A6B1FD-6BB3-409F-BAA7-ED17F7DB2DAF}"/>
    <dgm:cxn modelId="{792D96F2-89E7-4F29-A3B5-FFADDF7AEA65}" srcId="{B86CDF5F-9941-40E2-9F88-3A238285F87E}" destId="{0AE10B59-A44B-4C7B-983D-CC9A78C606B9}" srcOrd="2" destOrd="0" parTransId="{FADE6CEB-3FFB-4A7D-AA70-4ACE95A446C9}" sibTransId="{71C6116E-6F83-4F3C-8053-9441892942FB}"/>
    <dgm:cxn modelId="{14C17CFE-22B5-459A-A484-E4A48EA4098F}" type="presOf" srcId="{AC3A1D42-B493-4C41-8DC2-C1B892389126}" destId="{8582A147-853B-4388-8872-D7E5EB1C7FB9}" srcOrd="0" destOrd="0" presId="urn:microsoft.com/office/officeart/2005/8/layout/chevron2"/>
    <dgm:cxn modelId="{5936B84F-0E8D-4BE6-A7C3-39F53FE6F1FA}" srcId="{AC3A1D42-B493-4C41-8DC2-C1B892389126}" destId="{309A7CDC-D3F2-49A1-A7E9-423672CFA7D9}" srcOrd="2" destOrd="0" parTransId="{C651A904-6BD8-461B-9435-14D5874F6199}" sibTransId="{CE34AC49-B3B6-4E60-BEFE-281654310D97}"/>
    <dgm:cxn modelId="{44FFDDC7-EFEF-427C-B115-98890EA240F5}" type="presOf" srcId="{B86CDF5F-9941-40E2-9F88-3A238285F87E}" destId="{E34D01BA-039C-4AD1-906F-65796560C6B4}" srcOrd="0" destOrd="0" presId="urn:microsoft.com/office/officeart/2005/8/layout/chevron2"/>
    <dgm:cxn modelId="{36F588D9-9AC4-479D-A1D7-4F4BAB10FDC6}" srcId="{B8D2026B-EBF3-4332-90CE-67BB0D399452}" destId="{B86CDF5F-9941-40E2-9F88-3A238285F87E}" srcOrd="0" destOrd="0" parTransId="{2B4DBDCF-CFD0-4482-87C0-31AFBF6B9CA5}" sibTransId="{ACCE3BB3-9470-4D8E-89D9-9AE8A430261F}"/>
    <dgm:cxn modelId="{2D256404-D88A-4F09-96E0-622D59AF7960}" srcId="{E51066AF-5866-4664-86A8-0BA84C483080}" destId="{B00F6FD3-30F8-4253-B67F-0F50ECACD75F}" srcOrd="2" destOrd="0" parTransId="{089D4500-ECCA-4BF2-8894-25212E85E3A2}" sibTransId="{8942090D-81AC-45B1-ABC1-64EC7EFF416C}"/>
    <dgm:cxn modelId="{644782FC-8BC5-4041-9D2A-227C8F5751C4}" srcId="{E51066AF-5866-4664-86A8-0BA84C483080}" destId="{8C5CF6FD-ECEE-4D6E-8309-0E4FFBDE1F2F}" srcOrd="0" destOrd="0" parTransId="{145288D1-5DCE-405F-A5FD-48649908A26F}" sibTransId="{5901F572-D181-4B6C-9EC8-315C2B95A586}"/>
    <dgm:cxn modelId="{48726074-B8E2-4A06-AB2F-EDCBC0CC9C41}" srcId="{E51066AF-5866-4664-86A8-0BA84C483080}" destId="{362C1848-04BA-49D5-8EEF-6B3497E071C1}" srcOrd="1" destOrd="0" parTransId="{0B6EEB9B-0DD6-44E1-B3A0-A7E7B2853C29}" sibTransId="{BE4F3415-6DB7-49DF-88EE-6A8D1BF11C6E}"/>
    <dgm:cxn modelId="{3B205EE8-AA4C-4008-B191-03918B6B5843}" type="presOf" srcId="{8D622FE9-F2A4-4B39-856C-F17941F615E7}" destId="{EB71C484-3A19-4602-AD1E-88F41C9ABF1C}" srcOrd="0" destOrd="1" presId="urn:microsoft.com/office/officeart/2005/8/layout/chevron2"/>
    <dgm:cxn modelId="{A60E73AB-DFF8-45B2-AC7F-ABD4A59F7D2C}" srcId="{B86CDF5F-9941-40E2-9F88-3A238285F87E}" destId="{371273B9-7097-4BEF-93DA-B04A919C1F7E}" srcOrd="0" destOrd="0" parTransId="{6C605F40-054E-4BCD-BF5C-360F39A9CE55}" sibTransId="{40201691-3979-4BFE-8699-90009F01F660}"/>
    <dgm:cxn modelId="{4775882A-1025-46F3-9572-E977B53577C5}" type="presOf" srcId="{8C5CF6FD-ECEE-4D6E-8309-0E4FFBDE1F2F}" destId="{464EC48C-FB0D-42C3-BFCA-B12240C1E938}" srcOrd="0" destOrd="0" presId="urn:microsoft.com/office/officeart/2005/8/layout/chevron2"/>
    <dgm:cxn modelId="{262D4F42-6F6C-49E0-BB89-B21E31B8994F}" type="presOf" srcId="{0AE10B59-A44B-4C7B-983D-CC9A78C606B9}" destId="{39ABC1A3-C845-4983-9386-761BDA2A6EDA}" srcOrd="0" destOrd="2" presId="urn:microsoft.com/office/officeart/2005/8/layout/chevron2"/>
    <dgm:cxn modelId="{A9034A0A-537E-4B9D-ADB1-2C790A64E6DC}" type="presParOf" srcId="{E519F411-45C0-4B69-B83F-A99D9C1F4301}" destId="{36B5FA75-4233-4F02-96D4-66D7C5A65FBA}" srcOrd="0" destOrd="0" presId="urn:microsoft.com/office/officeart/2005/8/layout/chevron2"/>
    <dgm:cxn modelId="{9920B306-98E3-4DC7-B89F-6CBB53193F30}" type="presParOf" srcId="{36B5FA75-4233-4F02-96D4-66D7C5A65FBA}" destId="{E34D01BA-039C-4AD1-906F-65796560C6B4}" srcOrd="0" destOrd="0" presId="urn:microsoft.com/office/officeart/2005/8/layout/chevron2"/>
    <dgm:cxn modelId="{B7AAD343-288F-4FDB-AF03-BAE5BBB765F0}" type="presParOf" srcId="{36B5FA75-4233-4F02-96D4-66D7C5A65FBA}" destId="{39ABC1A3-C845-4983-9386-761BDA2A6EDA}" srcOrd="1" destOrd="0" presId="urn:microsoft.com/office/officeart/2005/8/layout/chevron2"/>
    <dgm:cxn modelId="{5C6EA452-DD41-4D14-B201-F2FA7B6A3C84}" type="presParOf" srcId="{E519F411-45C0-4B69-B83F-A99D9C1F4301}" destId="{CB211164-ED31-469F-AB53-7E9F0D38F5EC}" srcOrd="1" destOrd="0" presId="urn:microsoft.com/office/officeart/2005/8/layout/chevron2"/>
    <dgm:cxn modelId="{8360BF7F-2FDF-45A9-82CF-B75C5E172887}" type="presParOf" srcId="{E519F411-45C0-4B69-B83F-A99D9C1F4301}" destId="{38FA1058-807D-48CD-B25D-C29228128C57}" srcOrd="2" destOrd="0" presId="urn:microsoft.com/office/officeart/2005/8/layout/chevron2"/>
    <dgm:cxn modelId="{091F5CA0-FCF1-4703-8A13-71ADFB90A83D}" type="presParOf" srcId="{38FA1058-807D-48CD-B25D-C29228128C57}" destId="{8582A147-853B-4388-8872-D7E5EB1C7FB9}" srcOrd="0" destOrd="0" presId="urn:microsoft.com/office/officeart/2005/8/layout/chevron2"/>
    <dgm:cxn modelId="{5D53EA97-CF73-4680-8DDC-DECB6C798CFA}" type="presParOf" srcId="{38FA1058-807D-48CD-B25D-C29228128C57}" destId="{EB71C484-3A19-4602-AD1E-88F41C9ABF1C}" srcOrd="1" destOrd="0" presId="urn:microsoft.com/office/officeart/2005/8/layout/chevron2"/>
    <dgm:cxn modelId="{1F5668E4-F701-405E-BA9B-65614D53A680}" type="presParOf" srcId="{E519F411-45C0-4B69-B83F-A99D9C1F4301}" destId="{5AB543DE-B30B-4EEC-B12A-EA12763E788A}" srcOrd="3" destOrd="0" presId="urn:microsoft.com/office/officeart/2005/8/layout/chevron2"/>
    <dgm:cxn modelId="{A1925E87-511C-43DD-824B-F5812757E1A7}" type="presParOf" srcId="{E519F411-45C0-4B69-B83F-A99D9C1F4301}" destId="{9752B2CB-CE29-4837-933D-AA153C12736C}" srcOrd="4" destOrd="0" presId="urn:microsoft.com/office/officeart/2005/8/layout/chevron2"/>
    <dgm:cxn modelId="{27E2BD5E-7E64-4400-B2B5-D8B6B039E683}" type="presParOf" srcId="{9752B2CB-CE29-4837-933D-AA153C12736C}" destId="{61AC35C4-94D5-439D-BC20-D923EE1C2BB2}" srcOrd="0" destOrd="0" presId="urn:microsoft.com/office/officeart/2005/8/layout/chevron2"/>
    <dgm:cxn modelId="{FED645F8-2844-4548-9A7B-2747F359EC38}" type="presParOf" srcId="{9752B2CB-CE29-4837-933D-AA153C12736C}" destId="{464EC48C-FB0D-42C3-BFCA-B12240C1E93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D01BA-039C-4AD1-906F-65796560C6B4}">
      <dsp:nvSpPr>
        <dsp:cNvPr id="0" name=""/>
        <dsp:cNvSpPr/>
      </dsp:nvSpPr>
      <dsp:spPr>
        <a:xfrm rot="5400000">
          <a:off x="-257934" y="260550"/>
          <a:ext cx="1719561" cy="1203693"/>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Envision</a:t>
          </a:r>
        </a:p>
      </dsp:txBody>
      <dsp:txXfrm rot="-5400000">
        <a:off x="1" y="604463"/>
        <a:ext cx="1203693" cy="515868"/>
      </dsp:txXfrm>
    </dsp:sp>
    <dsp:sp modelId="{39ABC1A3-C845-4983-9386-761BDA2A6EDA}">
      <dsp:nvSpPr>
        <dsp:cNvPr id="0" name=""/>
        <dsp:cNvSpPr/>
      </dsp:nvSpPr>
      <dsp:spPr>
        <a:xfrm rot="5400000">
          <a:off x="5757989" y="-4521199"/>
          <a:ext cx="1117715" cy="10226306"/>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Understand your strategy, goals and priorities </a:t>
          </a:r>
        </a:p>
        <a:p>
          <a:pPr marL="171450" lvl="1" indent="-171450" algn="l" defTabSz="844550">
            <a:lnSpc>
              <a:spcPct val="90000"/>
            </a:lnSpc>
            <a:spcBef>
              <a:spcPct val="0"/>
            </a:spcBef>
            <a:spcAft>
              <a:spcPct val="15000"/>
            </a:spcAft>
            <a:buChar char="•"/>
          </a:pPr>
          <a:r>
            <a:rPr lang="en-GB" sz="1900" kern="1200" dirty="0"/>
            <a:t>Discuss joint opportunities and ideation (envisioning workshop)</a:t>
          </a:r>
        </a:p>
        <a:p>
          <a:pPr marL="171450" lvl="1" indent="-171450" algn="l" defTabSz="844550">
            <a:lnSpc>
              <a:spcPct val="90000"/>
            </a:lnSpc>
            <a:spcBef>
              <a:spcPct val="0"/>
            </a:spcBef>
            <a:spcAft>
              <a:spcPct val="15000"/>
            </a:spcAft>
            <a:buChar char="•"/>
          </a:pPr>
          <a:r>
            <a:rPr lang="en-GB" sz="1900" kern="1200" dirty="0"/>
            <a:t>Focused on Azure platform (Azure, </a:t>
          </a:r>
          <a:r>
            <a:rPr lang="en-GB" sz="1900" kern="1200" dirty="0" err="1"/>
            <a:t>IoT</a:t>
          </a:r>
          <a:r>
            <a:rPr lang="en-GB" sz="1900" kern="1200" dirty="0"/>
            <a:t>, ML, </a:t>
          </a:r>
          <a:r>
            <a:rPr lang="en-GB" sz="1900" kern="1200" dirty="0" err="1"/>
            <a:t>WebApps</a:t>
          </a:r>
          <a:r>
            <a:rPr lang="en-GB" sz="1900" kern="1200" dirty="0"/>
            <a:t> etc.)</a:t>
          </a:r>
        </a:p>
      </dsp:txBody>
      <dsp:txXfrm rot="-5400000">
        <a:off x="1203694" y="87658"/>
        <a:ext cx="10171744" cy="1008591"/>
      </dsp:txXfrm>
    </dsp:sp>
    <dsp:sp modelId="{8582A147-853B-4388-8872-D7E5EB1C7FB9}">
      <dsp:nvSpPr>
        <dsp:cNvPr id="0" name=""/>
        <dsp:cNvSpPr/>
      </dsp:nvSpPr>
      <dsp:spPr>
        <a:xfrm rot="5400000">
          <a:off x="-257934" y="1787340"/>
          <a:ext cx="1719561" cy="1203693"/>
        </a:xfrm>
        <a:prstGeom prst="chevron">
          <a:avLst/>
        </a:prstGeom>
        <a:solidFill>
          <a:schemeClr val="accent4">
            <a:hueOff val="4109146"/>
            <a:satOff val="0"/>
            <a:lumOff val="-10393"/>
            <a:alphaOff val="0"/>
          </a:schemeClr>
        </a:solidFill>
        <a:ln w="10795" cap="flat" cmpd="sng" algn="ctr">
          <a:solidFill>
            <a:schemeClr val="accent4">
              <a:hueOff val="4109146"/>
              <a:satOff val="0"/>
              <a:lumOff val="-1039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Develop</a:t>
          </a:r>
        </a:p>
      </dsp:txBody>
      <dsp:txXfrm rot="-5400000">
        <a:off x="1" y="2131253"/>
        <a:ext cx="1203693" cy="515868"/>
      </dsp:txXfrm>
    </dsp:sp>
    <dsp:sp modelId="{EB71C484-3A19-4602-AD1E-88F41C9ABF1C}">
      <dsp:nvSpPr>
        <dsp:cNvPr id="0" name=""/>
        <dsp:cNvSpPr/>
      </dsp:nvSpPr>
      <dsp:spPr>
        <a:xfrm rot="5400000">
          <a:off x="5757989" y="-3024889"/>
          <a:ext cx="1117715" cy="10226306"/>
        </a:xfrm>
        <a:prstGeom prst="round2SameRect">
          <a:avLst/>
        </a:prstGeom>
        <a:solidFill>
          <a:schemeClr val="lt1">
            <a:alpha val="90000"/>
            <a:hueOff val="0"/>
            <a:satOff val="0"/>
            <a:lumOff val="0"/>
            <a:alphaOff val="0"/>
          </a:schemeClr>
        </a:solidFill>
        <a:ln w="10795" cap="flat" cmpd="sng" algn="ctr">
          <a:solidFill>
            <a:schemeClr val="accent4">
              <a:hueOff val="4109146"/>
              <a:satOff val="0"/>
              <a:lumOff val="-103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Architecture/Application Design Workshops (ADS) &amp; </a:t>
          </a:r>
          <a:r>
            <a:rPr lang="en-GB" sz="1900" kern="1200" dirty="0" err="1"/>
            <a:t>PoCs</a:t>
          </a:r>
          <a:endParaRPr lang="en-GB" sz="1900" kern="1200" dirty="0"/>
        </a:p>
        <a:p>
          <a:pPr marL="171450" lvl="1" indent="-171450" algn="l" defTabSz="844550">
            <a:lnSpc>
              <a:spcPct val="90000"/>
            </a:lnSpc>
            <a:spcBef>
              <a:spcPct val="0"/>
            </a:spcBef>
            <a:spcAft>
              <a:spcPct val="15000"/>
            </a:spcAft>
            <a:buChar char="•"/>
          </a:pPr>
          <a:r>
            <a:rPr lang="en-GB" sz="1900" kern="1200" dirty="0"/>
            <a:t>Technical &amp; architectural guidance</a:t>
          </a:r>
        </a:p>
        <a:p>
          <a:pPr marL="171450" lvl="1" indent="-171450" algn="l" defTabSz="844550">
            <a:lnSpc>
              <a:spcPct val="90000"/>
            </a:lnSpc>
            <a:spcBef>
              <a:spcPct val="0"/>
            </a:spcBef>
            <a:spcAft>
              <a:spcPct val="15000"/>
            </a:spcAft>
            <a:buChar char="•"/>
          </a:pPr>
          <a:r>
            <a:rPr lang="en-GB" sz="1900" kern="1200" dirty="0"/>
            <a:t>Connections directly with Product Teams</a:t>
          </a:r>
        </a:p>
      </dsp:txBody>
      <dsp:txXfrm rot="-5400000">
        <a:off x="1203694" y="1583968"/>
        <a:ext cx="10171744" cy="1008591"/>
      </dsp:txXfrm>
    </dsp:sp>
    <dsp:sp modelId="{61AC35C4-94D5-439D-BC20-D923EE1C2BB2}">
      <dsp:nvSpPr>
        <dsp:cNvPr id="0" name=""/>
        <dsp:cNvSpPr/>
      </dsp:nvSpPr>
      <dsp:spPr>
        <a:xfrm rot="5400000">
          <a:off x="-257934" y="3314131"/>
          <a:ext cx="1719561" cy="1203693"/>
        </a:xfrm>
        <a:prstGeom prst="chevron">
          <a:avLst/>
        </a:prstGeom>
        <a:solidFill>
          <a:schemeClr val="accent4">
            <a:hueOff val="8218293"/>
            <a:satOff val="0"/>
            <a:lumOff val="-20785"/>
            <a:alphaOff val="0"/>
          </a:schemeClr>
        </a:solidFill>
        <a:ln w="10795" cap="flat" cmpd="sng" algn="ctr">
          <a:solidFill>
            <a:schemeClr val="accent4">
              <a:hueOff val="8218293"/>
              <a:satOff val="0"/>
              <a:lumOff val="-20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Launch</a:t>
          </a:r>
        </a:p>
      </dsp:txBody>
      <dsp:txXfrm rot="-5400000">
        <a:off x="1" y="3658044"/>
        <a:ext cx="1203693" cy="515868"/>
      </dsp:txXfrm>
    </dsp:sp>
    <dsp:sp modelId="{464EC48C-FB0D-42C3-BFCA-B12240C1E938}">
      <dsp:nvSpPr>
        <dsp:cNvPr id="0" name=""/>
        <dsp:cNvSpPr/>
      </dsp:nvSpPr>
      <dsp:spPr>
        <a:xfrm rot="5400000">
          <a:off x="5757989" y="-1490476"/>
          <a:ext cx="1117715" cy="10226306"/>
        </a:xfrm>
        <a:prstGeom prst="round2SameRect">
          <a:avLst/>
        </a:prstGeom>
        <a:solidFill>
          <a:schemeClr val="lt1">
            <a:alpha val="90000"/>
            <a:hueOff val="0"/>
            <a:satOff val="0"/>
            <a:lumOff val="0"/>
            <a:alphaOff val="0"/>
          </a:schemeClr>
        </a:solidFill>
        <a:ln w="10795" cap="flat" cmpd="sng" algn="ctr">
          <a:solidFill>
            <a:schemeClr val="accent4">
              <a:hueOff val="8218293"/>
              <a:satOff val="0"/>
              <a:lumOff val="-20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Ensure you are successful and profitable on Microsoft platform</a:t>
          </a:r>
        </a:p>
        <a:p>
          <a:pPr marL="171450" lvl="1" indent="-171450" algn="l" defTabSz="844550">
            <a:lnSpc>
              <a:spcPct val="90000"/>
            </a:lnSpc>
            <a:spcBef>
              <a:spcPct val="0"/>
            </a:spcBef>
            <a:spcAft>
              <a:spcPct val="15000"/>
            </a:spcAft>
            <a:buChar char="•"/>
          </a:pPr>
          <a:r>
            <a:rPr lang="en-GB" sz="1900" kern="1200" dirty="0"/>
            <a:t>Create Go-To-Market plan: create market amplification &amp; demand generation</a:t>
          </a:r>
        </a:p>
        <a:p>
          <a:pPr marL="171450" lvl="1" indent="-171450" algn="l" defTabSz="844550">
            <a:lnSpc>
              <a:spcPct val="90000"/>
            </a:lnSpc>
            <a:spcBef>
              <a:spcPct val="0"/>
            </a:spcBef>
            <a:spcAft>
              <a:spcPct val="15000"/>
            </a:spcAft>
            <a:buChar char="•"/>
          </a:pPr>
          <a:r>
            <a:rPr lang="en-GB" sz="1900" kern="1200" dirty="0"/>
            <a:t>Craft Co-selling engagements with the Microsoft seller community</a:t>
          </a:r>
        </a:p>
      </dsp:txBody>
      <dsp:txXfrm rot="-5400000">
        <a:off x="1203694" y="3118381"/>
        <a:ext cx="10171744" cy="1008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D01BA-039C-4AD1-906F-65796560C6B4}">
      <dsp:nvSpPr>
        <dsp:cNvPr id="0" name=""/>
        <dsp:cNvSpPr/>
      </dsp:nvSpPr>
      <dsp:spPr>
        <a:xfrm rot="5400000">
          <a:off x="-257934" y="260550"/>
          <a:ext cx="1719561" cy="1203693"/>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Envision</a:t>
          </a:r>
        </a:p>
      </dsp:txBody>
      <dsp:txXfrm rot="-5400000">
        <a:off x="1" y="604463"/>
        <a:ext cx="1203693" cy="515868"/>
      </dsp:txXfrm>
    </dsp:sp>
    <dsp:sp modelId="{39ABC1A3-C845-4983-9386-761BDA2A6EDA}">
      <dsp:nvSpPr>
        <dsp:cNvPr id="0" name=""/>
        <dsp:cNvSpPr/>
      </dsp:nvSpPr>
      <dsp:spPr>
        <a:xfrm rot="5400000">
          <a:off x="5757989" y="-4521199"/>
          <a:ext cx="1117715" cy="10226306"/>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Understand your strategy, goals and priorities </a:t>
          </a:r>
        </a:p>
        <a:p>
          <a:pPr marL="171450" lvl="1" indent="-171450" algn="l" defTabSz="844550">
            <a:lnSpc>
              <a:spcPct val="90000"/>
            </a:lnSpc>
            <a:spcBef>
              <a:spcPct val="0"/>
            </a:spcBef>
            <a:spcAft>
              <a:spcPct val="15000"/>
            </a:spcAft>
            <a:buChar char="•"/>
          </a:pPr>
          <a:r>
            <a:rPr lang="en-GB" sz="1900" kern="1200" dirty="0"/>
            <a:t>Discuss joint opportunities and ideation (envisioning workshop)</a:t>
          </a:r>
        </a:p>
        <a:p>
          <a:pPr marL="171450" lvl="1" indent="-171450" algn="l" defTabSz="844550">
            <a:lnSpc>
              <a:spcPct val="90000"/>
            </a:lnSpc>
            <a:spcBef>
              <a:spcPct val="0"/>
            </a:spcBef>
            <a:spcAft>
              <a:spcPct val="15000"/>
            </a:spcAft>
            <a:buChar char="•"/>
          </a:pPr>
          <a:r>
            <a:rPr lang="en-GB" sz="1900" kern="1200" dirty="0"/>
            <a:t>Focused on Azure platform (Azure, </a:t>
          </a:r>
          <a:r>
            <a:rPr lang="en-GB" sz="1900" kern="1200" dirty="0" err="1"/>
            <a:t>IoT</a:t>
          </a:r>
          <a:r>
            <a:rPr lang="en-GB" sz="1900" kern="1200" dirty="0"/>
            <a:t>, ML, </a:t>
          </a:r>
          <a:r>
            <a:rPr lang="en-GB" sz="1900" kern="1200" dirty="0" err="1"/>
            <a:t>WebApps</a:t>
          </a:r>
          <a:r>
            <a:rPr lang="en-GB" sz="1900" kern="1200" dirty="0"/>
            <a:t> etc.)</a:t>
          </a:r>
        </a:p>
      </dsp:txBody>
      <dsp:txXfrm rot="-5400000">
        <a:off x="1203694" y="87658"/>
        <a:ext cx="10171744" cy="1008591"/>
      </dsp:txXfrm>
    </dsp:sp>
    <dsp:sp modelId="{8582A147-853B-4388-8872-D7E5EB1C7FB9}">
      <dsp:nvSpPr>
        <dsp:cNvPr id="0" name=""/>
        <dsp:cNvSpPr/>
      </dsp:nvSpPr>
      <dsp:spPr>
        <a:xfrm rot="5400000">
          <a:off x="-257934" y="1787340"/>
          <a:ext cx="1719561" cy="1203693"/>
        </a:xfrm>
        <a:prstGeom prst="chevron">
          <a:avLst/>
        </a:prstGeom>
        <a:solidFill>
          <a:schemeClr val="accent4">
            <a:hueOff val="4109146"/>
            <a:satOff val="0"/>
            <a:lumOff val="-10393"/>
            <a:alphaOff val="0"/>
          </a:schemeClr>
        </a:solidFill>
        <a:ln w="10795" cap="flat" cmpd="sng" algn="ctr">
          <a:solidFill>
            <a:schemeClr val="accent4">
              <a:hueOff val="4109146"/>
              <a:satOff val="0"/>
              <a:lumOff val="-1039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Develop</a:t>
          </a:r>
        </a:p>
      </dsp:txBody>
      <dsp:txXfrm rot="-5400000">
        <a:off x="1" y="2131253"/>
        <a:ext cx="1203693" cy="515868"/>
      </dsp:txXfrm>
    </dsp:sp>
    <dsp:sp modelId="{EB71C484-3A19-4602-AD1E-88F41C9ABF1C}">
      <dsp:nvSpPr>
        <dsp:cNvPr id="0" name=""/>
        <dsp:cNvSpPr/>
      </dsp:nvSpPr>
      <dsp:spPr>
        <a:xfrm rot="5400000">
          <a:off x="5757989" y="-3024889"/>
          <a:ext cx="1117715" cy="10226306"/>
        </a:xfrm>
        <a:prstGeom prst="round2SameRect">
          <a:avLst/>
        </a:prstGeom>
        <a:solidFill>
          <a:schemeClr val="lt1">
            <a:alpha val="90000"/>
            <a:hueOff val="0"/>
            <a:satOff val="0"/>
            <a:lumOff val="0"/>
            <a:alphaOff val="0"/>
          </a:schemeClr>
        </a:solidFill>
        <a:ln w="10795" cap="flat" cmpd="sng" algn="ctr">
          <a:solidFill>
            <a:schemeClr val="accent4">
              <a:hueOff val="4109146"/>
              <a:satOff val="0"/>
              <a:lumOff val="-103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Architecture/Application Design Workshops (ADS) &amp; </a:t>
          </a:r>
          <a:r>
            <a:rPr lang="en-GB" sz="1900" kern="1200" dirty="0" err="1"/>
            <a:t>PoCs</a:t>
          </a:r>
          <a:endParaRPr lang="en-GB" sz="1900" kern="1200" dirty="0"/>
        </a:p>
        <a:p>
          <a:pPr marL="171450" lvl="1" indent="-171450" algn="l" defTabSz="844550">
            <a:lnSpc>
              <a:spcPct val="90000"/>
            </a:lnSpc>
            <a:spcBef>
              <a:spcPct val="0"/>
            </a:spcBef>
            <a:spcAft>
              <a:spcPct val="15000"/>
            </a:spcAft>
            <a:buChar char="•"/>
          </a:pPr>
          <a:r>
            <a:rPr lang="en-GB" sz="1900" kern="1200" dirty="0"/>
            <a:t>Technical &amp; architectural guidance</a:t>
          </a:r>
        </a:p>
        <a:p>
          <a:pPr marL="171450" lvl="1" indent="-171450" algn="l" defTabSz="844550">
            <a:lnSpc>
              <a:spcPct val="90000"/>
            </a:lnSpc>
            <a:spcBef>
              <a:spcPct val="0"/>
            </a:spcBef>
            <a:spcAft>
              <a:spcPct val="15000"/>
            </a:spcAft>
            <a:buChar char="•"/>
          </a:pPr>
          <a:r>
            <a:rPr lang="en-GB" sz="1900" kern="1200" dirty="0"/>
            <a:t>Connections directly with Product Teams</a:t>
          </a:r>
        </a:p>
      </dsp:txBody>
      <dsp:txXfrm rot="-5400000">
        <a:off x="1203694" y="1583968"/>
        <a:ext cx="10171744" cy="1008591"/>
      </dsp:txXfrm>
    </dsp:sp>
    <dsp:sp modelId="{61AC35C4-94D5-439D-BC20-D923EE1C2BB2}">
      <dsp:nvSpPr>
        <dsp:cNvPr id="0" name=""/>
        <dsp:cNvSpPr/>
      </dsp:nvSpPr>
      <dsp:spPr>
        <a:xfrm rot="5400000">
          <a:off x="-257934" y="3314131"/>
          <a:ext cx="1719561" cy="1203693"/>
        </a:xfrm>
        <a:prstGeom prst="chevron">
          <a:avLst/>
        </a:prstGeom>
        <a:solidFill>
          <a:schemeClr val="accent4">
            <a:hueOff val="8218293"/>
            <a:satOff val="0"/>
            <a:lumOff val="-20785"/>
            <a:alphaOff val="0"/>
          </a:schemeClr>
        </a:solidFill>
        <a:ln w="10795" cap="flat" cmpd="sng" algn="ctr">
          <a:solidFill>
            <a:schemeClr val="accent4">
              <a:hueOff val="8218293"/>
              <a:satOff val="0"/>
              <a:lumOff val="-20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Launch</a:t>
          </a:r>
        </a:p>
      </dsp:txBody>
      <dsp:txXfrm rot="-5400000">
        <a:off x="1" y="3658044"/>
        <a:ext cx="1203693" cy="515868"/>
      </dsp:txXfrm>
    </dsp:sp>
    <dsp:sp modelId="{464EC48C-FB0D-42C3-BFCA-B12240C1E938}">
      <dsp:nvSpPr>
        <dsp:cNvPr id="0" name=""/>
        <dsp:cNvSpPr/>
      </dsp:nvSpPr>
      <dsp:spPr>
        <a:xfrm rot="5400000">
          <a:off x="5757989" y="-1490476"/>
          <a:ext cx="1117715" cy="10226306"/>
        </a:xfrm>
        <a:prstGeom prst="round2SameRect">
          <a:avLst/>
        </a:prstGeom>
        <a:solidFill>
          <a:schemeClr val="lt1">
            <a:alpha val="90000"/>
            <a:hueOff val="0"/>
            <a:satOff val="0"/>
            <a:lumOff val="0"/>
            <a:alphaOff val="0"/>
          </a:schemeClr>
        </a:solidFill>
        <a:ln w="10795" cap="flat" cmpd="sng" algn="ctr">
          <a:solidFill>
            <a:schemeClr val="accent4">
              <a:hueOff val="8218293"/>
              <a:satOff val="0"/>
              <a:lumOff val="-20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Ensure you are successful and profitable on Microsoft platform</a:t>
          </a:r>
        </a:p>
        <a:p>
          <a:pPr marL="171450" lvl="1" indent="-171450" algn="l" defTabSz="844550">
            <a:lnSpc>
              <a:spcPct val="90000"/>
            </a:lnSpc>
            <a:spcBef>
              <a:spcPct val="0"/>
            </a:spcBef>
            <a:spcAft>
              <a:spcPct val="15000"/>
            </a:spcAft>
            <a:buChar char="•"/>
          </a:pPr>
          <a:r>
            <a:rPr lang="en-GB" sz="1900" kern="1200" dirty="0"/>
            <a:t>Create Go-To-Market plan: create market amplification &amp; demand generation</a:t>
          </a:r>
        </a:p>
        <a:p>
          <a:pPr marL="171450" lvl="1" indent="-171450" algn="l" defTabSz="844550">
            <a:lnSpc>
              <a:spcPct val="90000"/>
            </a:lnSpc>
            <a:spcBef>
              <a:spcPct val="0"/>
            </a:spcBef>
            <a:spcAft>
              <a:spcPct val="15000"/>
            </a:spcAft>
            <a:buChar char="•"/>
          </a:pPr>
          <a:r>
            <a:rPr lang="en-GB" sz="1900" kern="1200" dirty="0"/>
            <a:t>Craft Co-selling engagements with the Microsoft seller community</a:t>
          </a:r>
        </a:p>
      </dsp:txBody>
      <dsp:txXfrm rot="-5400000">
        <a:off x="1203694" y="3118381"/>
        <a:ext cx="10171744" cy="10085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B42B3-FAF4-44ED-B2DE-C31CA2518957}" type="datetimeFigureOut">
              <a:rPr lang="en-GB" smtClean="0"/>
              <a:t>05/07/2016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C6366-2E86-4C81-A5F1-0322C302A848}" type="slidenum">
              <a:rPr lang="en-GB" smtClean="0"/>
              <a:t>‹#›</a:t>
            </a:fld>
            <a:endParaRPr lang="en-GB"/>
          </a:p>
        </p:txBody>
      </p:sp>
    </p:spTree>
    <p:extLst>
      <p:ext uri="{BB962C8B-B14F-4D97-AF65-F5344CB8AC3E}">
        <p14:creationId xmlns:p14="http://schemas.microsoft.com/office/powerpoint/2010/main" val="225473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BAD940-C9F1-4ABE-88B3-E185D0DDC508}"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62748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C6366-2E86-4C81-A5F1-0322C302A848}" type="slidenum">
              <a:rPr lang="en-GB" smtClean="0"/>
              <a:t>14</a:t>
            </a:fld>
            <a:endParaRPr lang="en-GB"/>
          </a:p>
        </p:txBody>
      </p:sp>
    </p:spTree>
    <p:extLst>
      <p:ext uri="{BB962C8B-B14F-4D97-AF65-F5344CB8AC3E}">
        <p14:creationId xmlns:p14="http://schemas.microsoft.com/office/powerpoint/2010/main" val="4257185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4FB2D50-ECD8-4A33-B034-AF12D33992B3}"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675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DA9141-B2FA-4DB5-B1E5-CBF80D50DC0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5540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4FB2D50-ECD8-4A33-B034-AF12D33992B3}"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732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7/5/2016 3:27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5863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BC64CBF-2079-468F-8D3A-0F5D92BB0D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171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F02C6366-2E86-4C81-A5F1-0322C302A848}" type="slidenum">
              <a:rPr lang="en-GB" smtClean="0"/>
              <a:t>9</a:t>
            </a:fld>
            <a:endParaRPr lang="en-GB"/>
          </a:p>
        </p:txBody>
      </p:sp>
    </p:spTree>
    <p:extLst>
      <p:ext uri="{BB962C8B-B14F-4D97-AF65-F5344CB8AC3E}">
        <p14:creationId xmlns:p14="http://schemas.microsoft.com/office/powerpoint/2010/main" val="77287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C6366-2E86-4C81-A5F1-0322C302A848}" type="slidenum">
              <a:rPr lang="en-GB" smtClean="0"/>
              <a:t>10</a:t>
            </a:fld>
            <a:endParaRPr lang="en-GB"/>
          </a:p>
        </p:txBody>
      </p:sp>
    </p:spTree>
    <p:extLst>
      <p:ext uri="{BB962C8B-B14F-4D97-AF65-F5344CB8AC3E}">
        <p14:creationId xmlns:p14="http://schemas.microsoft.com/office/powerpoint/2010/main" val="66538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C6366-2E86-4C81-A5F1-0322C302A848}" type="slidenum">
              <a:rPr lang="en-GB" smtClean="0"/>
              <a:t>11</a:t>
            </a:fld>
            <a:endParaRPr lang="en-GB"/>
          </a:p>
        </p:txBody>
      </p:sp>
    </p:spTree>
    <p:extLst>
      <p:ext uri="{BB962C8B-B14F-4D97-AF65-F5344CB8AC3E}">
        <p14:creationId xmlns:p14="http://schemas.microsoft.com/office/powerpoint/2010/main" val="116991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2C6366-2E86-4C81-A5F1-0322C302A848}" type="slidenum">
              <a:rPr lang="en-GB" smtClean="0"/>
              <a:t>12</a:t>
            </a:fld>
            <a:endParaRPr lang="en-GB"/>
          </a:p>
        </p:txBody>
      </p:sp>
    </p:spTree>
    <p:extLst>
      <p:ext uri="{BB962C8B-B14F-4D97-AF65-F5344CB8AC3E}">
        <p14:creationId xmlns:p14="http://schemas.microsoft.com/office/powerpoint/2010/main" val="2404499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6" name="Picture Placeholder 2"/>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973"/>
          </a:xfrm>
          <a:prstGeom prst="rect">
            <a:avLst/>
          </a:prstGeom>
        </p:spPr>
      </p:pic>
      <p:sp>
        <p:nvSpPr>
          <p:cNvPr id="10" name="Rectangle 9"/>
          <p:cNvSpPr/>
          <p:nvPr userDrawn="1"/>
        </p:nvSpPr>
        <p:spPr bwMode="gray">
          <a:xfrm>
            <a:off x="269239" y="1038194"/>
            <a:ext cx="6274910" cy="3212645"/>
          </a:xfrm>
          <a:prstGeom prst="rect">
            <a:avLst/>
          </a:prstGeom>
          <a:solidFill>
            <a:srgbClr val="321450">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2" hasCustomPrompt="1"/>
          </p:nvPr>
        </p:nvSpPr>
        <p:spPr bwMode="ltGray">
          <a:xfrm>
            <a:off x="269239" y="2829741"/>
            <a:ext cx="6050804" cy="1421098"/>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834" y="111759"/>
            <a:ext cx="1705881" cy="627585"/>
          </a:xfrm>
          <a:prstGeom prst="rect">
            <a:avLst/>
          </a:prstGeom>
        </p:spPr>
      </p:pic>
    </p:spTree>
    <p:extLst>
      <p:ext uri="{BB962C8B-B14F-4D97-AF65-F5344CB8AC3E}">
        <p14:creationId xmlns:p14="http://schemas.microsoft.com/office/powerpoint/2010/main" val="3647040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424" y="-312"/>
            <a:ext cx="12198848" cy="6858623"/>
          </a:xfrm>
          <a:prstGeom prst="rect">
            <a:avLst/>
          </a:prstGeom>
        </p:spPr>
      </p:pic>
      <p:pic>
        <p:nvPicPr>
          <p:cNvPr id="6" name="Picture 7"/>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15134"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defTabSz="913505" fontAlgn="base">
              <a:lnSpc>
                <a:spcPct val="90000"/>
              </a:lnSpc>
              <a:spcBef>
                <a:spcPct val="0"/>
              </a:spcBef>
              <a:spcAft>
                <a:spcPts val="588"/>
              </a:spcAft>
            </a:pPr>
            <a:endParaRPr lang="en-US" sz="2353" dirty="0">
              <a:gradFill>
                <a:gsLst>
                  <a:gs pos="2917">
                    <a:srgbClr val="505050"/>
                  </a:gs>
                  <a:gs pos="30000">
                    <a:srgbClr val="505050"/>
                  </a:gs>
                </a:gsLst>
                <a:lin ang="5400000" scaled="0"/>
              </a:gradFill>
              <a:ea typeface="ＭＳ Ｐゴシック" charset="0"/>
            </a:endParaRPr>
          </a:p>
        </p:txBody>
      </p:sp>
      <p:sp>
        <p:nvSpPr>
          <p:cNvPr id="14" name="Title 1"/>
          <p:cNvSpPr>
            <a:spLocks noGrp="1"/>
          </p:cNvSpPr>
          <p:nvPr>
            <p:ph type="ctrTitle"/>
          </p:nvPr>
        </p:nvSpPr>
        <p:spPr>
          <a:xfrm>
            <a:off x="375953" y="1413021"/>
            <a:ext cx="6171371" cy="2488894"/>
          </a:xfrm>
        </p:spPr>
        <p:txBody>
          <a:bodyPr/>
          <a:lstStyle>
            <a:lvl1pPr>
              <a:defRPr sz="5882" baseline="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375954" y="5296816"/>
            <a:ext cx="5720046" cy="607067"/>
          </a:xfrm>
        </p:spPr>
        <p:txBody>
          <a:bodyPr anchor="ctr"/>
          <a:lstStyle>
            <a:lvl1pPr marL="0" indent="0" algn="l">
              <a:lnSpc>
                <a:spcPct val="100000"/>
              </a:lnSpc>
              <a:spcBef>
                <a:spcPts val="0"/>
              </a:spcBef>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6036175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05581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541713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9226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78281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9875" y="1189038"/>
            <a:ext cx="11655425" cy="5372100"/>
          </a:xfrm>
        </p:spPr>
        <p:txBody>
          <a:bodyPr/>
          <a:lstStyle/>
          <a:p>
            <a:endParaRPr lang="en-US"/>
          </a:p>
        </p:txBody>
      </p:sp>
    </p:spTree>
    <p:extLst>
      <p:ext uri="{BB962C8B-B14F-4D97-AF65-F5344CB8AC3E}">
        <p14:creationId xmlns:p14="http://schemas.microsoft.com/office/powerpoint/2010/main" val="269524252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6151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314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10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213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6041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11" y="-4047"/>
            <a:ext cx="12191377" cy="6866094"/>
          </a:xfrm>
          <a:prstGeom prst="rect">
            <a:avLst/>
          </a:prstGeom>
        </p:spPr>
      </p:pic>
      <p:sp>
        <p:nvSpPr>
          <p:cNvPr id="16" name="Rectangle 15"/>
          <p:cNvSpPr/>
          <p:nvPr userDrawn="1"/>
        </p:nvSpPr>
        <p:spPr bwMode="auto">
          <a:xfrm>
            <a:off x="269239" y="291068"/>
            <a:ext cx="11594515" cy="6278977"/>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userDrawn="1">
            <p:ph type="ctrTitle"/>
          </p:nvPr>
        </p:nvSpPr>
        <p:spPr>
          <a:xfrm>
            <a:off x="547892" y="584590"/>
            <a:ext cx="6171371" cy="704948"/>
          </a:xfrm>
        </p:spPr>
        <p:txBody>
          <a:bodyPr/>
          <a:lstStyle>
            <a:lvl1pPr>
              <a:defRPr sz="4000" baseline="0">
                <a:solidFill>
                  <a:schemeClr val="bg1"/>
                </a:solidFill>
              </a:defRPr>
            </a:lvl1pPr>
          </a:lstStyle>
          <a:p>
            <a:r>
              <a:rPr lang="en-US" dirty="0"/>
              <a:t>Click to edit Master title style</a:t>
            </a:r>
          </a:p>
        </p:txBody>
      </p:sp>
      <p:pic>
        <p:nvPicPr>
          <p:cNvPr id="6" name="Picture 7"/>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47892" y="6160648"/>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9918212" y="-1023944"/>
            <a:ext cx="896425" cy="896552"/>
          </a:xfrm>
          <a:prstGeom prst="rect">
            <a:avLst/>
          </a:prstGeom>
          <a:noFill/>
        </p:spPr>
        <p:txBody>
          <a:bodyPr wrap="none" lIns="179285" tIns="143428" rIns="179285" bIns="143428" rtlCol="0">
            <a:noAutofit/>
          </a:bodyPr>
          <a:lstStyle/>
          <a:p>
            <a:pPr defTabSz="913505" fontAlgn="base">
              <a:lnSpc>
                <a:spcPct val="90000"/>
              </a:lnSpc>
              <a:spcBef>
                <a:spcPct val="0"/>
              </a:spcBef>
              <a:spcAft>
                <a:spcPts val="588"/>
              </a:spcAft>
            </a:pPr>
            <a:endParaRPr lang="en-US" sz="2353" dirty="0">
              <a:gradFill>
                <a:gsLst>
                  <a:gs pos="2917">
                    <a:srgbClr val="505050"/>
                  </a:gs>
                  <a:gs pos="30000">
                    <a:srgbClr val="505050"/>
                  </a:gs>
                </a:gsLst>
                <a:lin ang="5400000" scaled="0"/>
              </a:gradFill>
              <a:ea typeface="ＭＳ Ｐゴシック" charset="0"/>
            </a:endParaRPr>
          </a:p>
        </p:txBody>
      </p:sp>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defTabSz="913505" fontAlgn="base">
              <a:lnSpc>
                <a:spcPct val="90000"/>
              </a:lnSpc>
              <a:spcBef>
                <a:spcPct val="0"/>
              </a:spcBef>
              <a:spcAft>
                <a:spcPts val="588"/>
              </a:spcAft>
            </a:pPr>
            <a:endParaRPr lang="en-US" sz="2353" dirty="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169093787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17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5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01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18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536372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2169695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3119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5"/>
            <a:ext cx="8964247" cy="1075884"/>
          </a:xfrm>
        </p:spPr>
        <p:txBody>
          <a:bodyPr lIns="146304" tIns="91440" rIns="146304" bIns="91440"/>
          <a:lstStyle>
            <a:lvl1pPr>
              <a:lnSpc>
                <a:spcPts val="6175"/>
              </a:lnSpc>
              <a:defRPr sz="5685"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2" y="6717485"/>
            <a:ext cx="3859606"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486692" y="6717485"/>
            <a:ext cx="555597" cy="134483"/>
          </a:xfrm>
          <a:prstGeom prst="rect">
            <a:avLst/>
          </a:prstGeom>
        </p:spPr>
        <p:txBody>
          <a:bodyPr/>
          <a:lstStyle/>
          <a:p>
            <a:fld id="{27258FFF-F925-446B-8502-81C933981705}" type="slidenum">
              <a:rPr lang="en-US" smtClean="0"/>
              <a:pPr/>
              <a:t>‹#›</a:t>
            </a:fld>
            <a:endParaRPr lang="en-US" dirty="0"/>
          </a:p>
        </p:txBody>
      </p:sp>
      <p:sp>
        <p:nvSpPr>
          <p:cNvPr id="8" name="Text Placeholder 7"/>
          <p:cNvSpPr>
            <a:spLocks noGrp="1"/>
          </p:cNvSpPr>
          <p:nvPr>
            <p:ph type="body" sz="quarter" idx="13" hasCustomPrompt="1"/>
          </p:nvPr>
        </p:nvSpPr>
        <p:spPr>
          <a:xfrm>
            <a:off x="269243" y="2084175"/>
            <a:ext cx="8964250" cy="2685494"/>
          </a:xfrm>
        </p:spPr>
        <p:txBody>
          <a:bodyPr/>
          <a:lstStyle>
            <a:lvl1pPr marL="228731" indent="-228731">
              <a:spcBef>
                <a:spcPts val="1175"/>
              </a:spcBef>
              <a:defRPr sz="2548">
                <a:latin typeface="+mn-lt"/>
              </a:defRPr>
            </a:lvl1pPr>
            <a:lvl2pPr marL="676853" indent="-228731">
              <a:spcBef>
                <a:spcPts val="1175"/>
              </a:spcBef>
              <a:buSzPct val="100000"/>
              <a:buFont typeface="Segoe UI" pitchFamily="34" charset="0"/>
              <a:buChar char="‐"/>
              <a:defRPr/>
            </a:lvl2pPr>
            <a:lvl3pPr marL="1124978" indent="-228731">
              <a:spcBef>
                <a:spcPts val="1175"/>
              </a:spcBef>
              <a:buFont typeface="Wingdings" pitchFamily="2" charset="2"/>
              <a:buChar char="§"/>
              <a:defRPr/>
            </a:lvl3pPr>
            <a:lvl4pPr marL="1568432" indent="-336094">
              <a:spcBef>
                <a:spcPts val="1175"/>
              </a:spcBef>
              <a:buFont typeface="+mj-lt"/>
              <a:buAutoNum type="arabicPeriod"/>
              <a:defRPr/>
            </a:lvl4pPr>
            <a:lvl5pPr marL="1907637" indent="-336094">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050122"/>
      </p:ext>
    </p:extLst>
  </p:cSld>
  <p:clrMapOvr>
    <a:masterClrMapping/>
  </p:clrMapOvr>
  <p:transition spd="slow">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0839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 - INTERNAL ONLY</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8"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0581346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defTabSz="913949">
              <a:lnSpc>
                <a:spcPct val="90000"/>
              </a:lnSpc>
              <a:spcAft>
                <a:spcPts val="588"/>
              </a:spcAft>
              <a:defRPr/>
            </a:pPr>
            <a:endParaRPr lang="en-US" sz="2353"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defTabSz="913949">
              <a:lnSpc>
                <a:spcPct val="90000"/>
              </a:lnSpc>
              <a:spcAft>
                <a:spcPts val="588"/>
              </a:spcAft>
              <a:defRPr/>
            </a:pPr>
            <a:endParaRPr lang="en-US" sz="2353" dirty="0">
              <a:gradFill>
                <a:gsLst>
                  <a:gs pos="2917">
                    <a:srgbClr val="505050"/>
                  </a:gs>
                  <a:gs pos="30000">
                    <a:srgbClr val="505050"/>
                  </a:gs>
                </a:gsLst>
                <a:lin ang="5400000" scaled="0"/>
              </a:gradFill>
              <a:ea typeface="ＭＳ Ｐゴシック" charset="0"/>
            </a:endParaRPr>
          </a:p>
        </p:txBody>
      </p:sp>
      <p:pic>
        <p:nvPicPr>
          <p:cNvPr id="5" name="Picture 4"/>
          <p:cNvPicPr>
            <a:picLocks noChangeAspect="1"/>
          </p:cNvPicPr>
          <p:nvPr userDrawn="1"/>
        </p:nvPicPr>
        <p:blipFill>
          <a:blip r:embed="rId2"/>
          <a:stretch>
            <a:fillRect/>
          </a:stretch>
        </p:blipFill>
        <p:spPr>
          <a:xfrm>
            <a:off x="311" y="-4047"/>
            <a:ext cx="12191377" cy="6866094"/>
          </a:xfrm>
          <a:prstGeom prst="rect">
            <a:avLst/>
          </a:prstGeom>
        </p:spPr>
      </p:pic>
    </p:spTree>
    <p:extLst>
      <p:ext uri="{BB962C8B-B14F-4D97-AF65-F5344CB8AC3E}">
        <p14:creationId xmlns:p14="http://schemas.microsoft.com/office/powerpoint/2010/main" val="50094372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28458389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13538364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13421223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CB3A85-E3DF-448B-99B6-37123EF3735F}"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25178133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3A85-E3DF-448B-99B6-37123EF3735F}" type="datetimeFigureOut">
              <a:rPr lang="en-GB" smtClean="0"/>
              <a:t>05/07/2016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17532665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3A85-E3DF-448B-99B6-37123EF3735F}" type="datetimeFigureOut">
              <a:rPr lang="en-GB" smtClean="0"/>
              <a:t>05/07/2016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86446410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B3A85-E3DF-448B-99B6-37123EF3735F}" type="datetimeFigureOut">
              <a:rPr lang="en-GB" smtClean="0"/>
              <a:t>05/07/2016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9806114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CB3A85-E3DF-448B-99B6-37123EF3735F}"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33962926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6CB3A85-E3DF-448B-99B6-37123EF3735F}"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9421871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213174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2" y="-448276"/>
            <a:ext cx="896425" cy="896552"/>
          </a:xfrm>
          <a:prstGeom prst="rect">
            <a:avLst/>
          </a:prstGeom>
          <a:noFill/>
        </p:spPr>
        <p:txBody>
          <a:bodyPr wrap="none" lIns="179285" tIns="143428" rIns="179285" bIns="143428"/>
          <a:lstStyle/>
          <a:p>
            <a:pPr defTabSz="913949">
              <a:lnSpc>
                <a:spcPct val="90000"/>
              </a:lnSpc>
              <a:spcAft>
                <a:spcPts val="588"/>
              </a:spcAft>
              <a:defRPr/>
            </a:pPr>
            <a:endParaRPr lang="en-US" sz="2353"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5606507" y="-3195523"/>
            <a:ext cx="896425" cy="896552"/>
          </a:xfrm>
          <a:prstGeom prst="rect">
            <a:avLst/>
          </a:prstGeom>
          <a:noFill/>
        </p:spPr>
        <p:txBody>
          <a:bodyPr wrap="none" lIns="179285" tIns="143428" rIns="179285" bIns="143428"/>
          <a:lstStyle/>
          <a:p>
            <a:pPr defTabSz="913949">
              <a:lnSpc>
                <a:spcPct val="90000"/>
              </a:lnSpc>
              <a:spcAft>
                <a:spcPts val="588"/>
              </a:spcAft>
              <a:defRPr/>
            </a:pPr>
            <a:endParaRPr lang="en-US" sz="2353" dirty="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299080137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8439330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20482482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235114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28534878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12608241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B3A85-E3DF-448B-99B6-37123EF3735F}"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7F5BEB-6B7F-417C-960D-C6CA4305E3FF}" type="slidenum">
              <a:rPr lang="en-GB" smtClean="0"/>
              <a:t>‹#›</a:t>
            </a:fld>
            <a:endParaRPr lang="en-GB"/>
          </a:p>
        </p:txBody>
      </p:sp>
    </p:spTree>
    <p:extLst>
      <p:ext uri="{BB962C8B-B14F-4D97-AF65-F5344CB8AC3E}">
        <p14:creationId xmlns:p14="http://schemas.microsoft.com/office/powerpoint/2010/main" val="302510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8"/>
            </a:lvl1pPr>
          </a:lstStyle>
          <a:p>
            <a:r>
              <a:rPr lang="en-US" dirty="0"/>
              <a:t>Click to edit Master title style</a:t>
            </a:r>
          </a:p>
        </p:txBody>
      </p:sp>
    </p:spTree>
    <p:extLst>
      <p:ext uri="{BB962C8B-B14F-4D97-AF65-F5344CB8AC3E}">
        <p14:creationId xmlns:p14="http://schemas.microsoft.com/office/powerpoint/2010/main" val="242233834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291070"/>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2279605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Tree>
    <p:extLst>
      <p:ext uri="{BB962C8B-B14F-4D97-AF65-F5344CB8AC3E}">
        <p14:creationId xmlns:p14="http://schemas.microsoft.com/office/powerpoint/2010/main" val="2779819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Tree>
    <p:extLst>
      <p:ext uri="{BB962C8B-B14F-4D97-AF65-F5344CB8AC3E}">
        <p14:creationId xmlns:p14="http://schemas.microsoft.com/office/powerpoint/2010/main" val="1521959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856496"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30456907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94"/>
            <a:ext cx="12193770" cy="6857006"/>
          </a:xfrm>
          <a:prstGeom prst="rect">
            <a:avLst/>
          </a:prstGeom>
        </p:spPr>
      </p:pic>
      <p:sp>
        <p:nvSpPr>
          <p:cNvPr id="9" name="Title 1"/>
          <p:cNvSpPr>
            <a:spLocks noGrp="1"/>
          </p:cNvSpPr>
          <p:nvPr>
            <p:ph type="title" hasCustomPrompt="1"/>
          </p:nvPr>
        </p:nvSpPr>
        <p:spPr>
          <a:xfrm>
            <a:off x="269302" y="2691474"/>
            <a:ext cx="5302823" cy="975651"/>
          </a:xfrm>
          <a:noFill/>
        </p:spPr>
        <p:txBody>
          <a:bodyPr lIns="146304" tIns="91440" rIns="146304" bIns="91440" anchor="t" anchorCtr="0"/>
          <a:lstStyle>
            <a:lvl1pPr>
              <a:defRPr sz="5882" spc="-98" baseline="0">
                <a:solidFill>
                  <a:srgbClr val="0072C6"/>
                </a:solidFill>
              </a:defRPr>
            </a:lvl1pPr>
          </a:lstStyle>
          <a:p>
            <a:r>
              <a:rPr lang="en-US" dirty="0"/>
              <a:t>Title</a:t>
            </a:r>
          </a:p>
        </p:txBody>
      </p:sp>
      <p:sp>
        <p:nvSpPr>
          <p:cNvPr id="5" name="Text Placeholder 4"/>
          <p:cNvSpPr>
            <a:spLocks noGrp="1"/>
          </p:cNvSpPr>
          <p:nvPr>
            <p:ph type="body" sz="quarter" idx="12" hasCustomPrompt="1"/>
          </p:nvPr>
        </p:nvSpPr>
        <p:spPr>
          <a:xfrm>
            <a:off x="269302" y="3669024"/>
            <a:ext cx="5302823" cy="817251"/>
          </a:xfrm>
          <a:noFill/>
        </p:spPr>
        <p:txBody>
          <a:bodyPr lIns="146304" tIns="109728" rIns="146304" bIns="109728">
            <a:noAutofit/>
          </a:bodyPr>
          <a:lstStyle>
            <a:lvl1pPr marL="0" indent="0">
              <a:spcBef>
                <a:spcPts val="0"/>
              </a:spcBef>
              <a:buNone/>
              <a:defRPr sz="2800" spc="0" baseline="0">
                <a:solidFill>
                  <a:srgbClr val="0072C6"/>
                </a:solidFill>
                <a:latin typeface="+mj-lt"/>
              </a:defRPr>
            </a:lvl1pPr>
          </a:lstStyle>
          <a:p>
            <a:pPr lvl="0"/>
            <a:r>
              <a:rPr lang="en-US" dirty="0"/>
              <a:t>Sub-Title</a:t>
            </a:r>
          </a:p>
        </p:txBody>
      </p:sp>
      <p:grpSp>
        <p:nvGrpSpPr>
          <p:cNvPr id="6" name="Group 5"/>
          <p:cNvGrpSpPr/>
          <p:nvPr/>
        </p:nvGrpSpPr>
        <p:grpSpPr>
          <a:xfrm>
            <a:off x="10508676" y="80120"/>
            <a:ext cx="1607611" cy="1619137"/>
            <a:chOff x="321962" y="382868"/>
            <a:chExt cx="2366846" cy="2383478"/>
          </a:xfrm>
        </p:grpSpPr>
        <p:sp>
          <p:nvSpPr>
            <p:cNvPr id="7" name="Rectangle 6"/>
            <p:cNvSpPr/>
            <p:nvPr/>
          </p:nvSpPr>
          <p:spPr bwMode="auto">
            <a:xfrm>
              <a:off x="321962" y="382868"/>
              <a:ext cx="2366846" cy="238347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705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828693" y="974443"/>
              <a:ext cx="1298153" cy="1110560"/>
            </a:xfrm>
            <a:prstGeom prst="rect">
              <a:avLst/>
            </a:prstGeom>
          </p:spPr>
          <p:txBody>
            <a:bodyPr wrap="none">
              <a:spAutoFit/>
            </a:bodyPr>
            <a:lstStyle/>
            <a:p>
              <a:r>
                <a:rPr lang="en-US" sz="4313" dirty="0">
                  <a:solidFill>
                    <a:srgbClr val="4883BD"/>
                  </a:solidFill>
                  <a:ea typeface="Segoe UI" pitchFamily="34" charset="0"/>
                  <a:cs typeface="Segoe UI" pitchFamily="34" charset="0"/>
                </a:rPr>
                <a:t>DX</a:t>
              </a:r>
              <a:endParaRPr lang="en-US" sz="4313" dirty="0">
                <a:solidFill>
                  <a:srgbClr val="4883BD"/>
                </a:solidFill>
              </a:endParaRPr>
            </a:p>
          </p:txBody>
        </p:sp>
      </p:grpSp>
    </p:spTree>
    <p:extLst>
      <p:ext uri="{BB962C8B-B14F-4D97-AF65-F5344CB8AC3E}">
        <p14:creationId xmlns:p14="http://schemas.microsoft.com/office/powerpoint/2010/main" val="29028666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5737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50505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5023693" y="132204"/>
            <a:ext cx="3781643" cy="188388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5"/>
          <p:cNvSpPr/>
          <p:nvPr userDrawn="1"/>
        </p:nvSpPr>
        <p:spPr bwMode="auto">
          <a:xfrm>
            <a:off x="0" y="2800350"/>
            <a:ext cx="2310693" cy="4059656"/>
          </a:xfrm>
          <a:custGeom>
            <a:avLst/>
            <a:gdLst>
              <a:gd name="connsiteX0" fmla="*/ 0 w 3106757"/>
              <a:gd name="connsiteY0" fmla="*/ 0 h 4469884"/>
              <a:gd name="connsiteX1" fmla="*/ 3106757 w 3106757"/>
              <a:gd name="connsiteY1" fmla="*/ 0 h 4469884"/>
              <a:gd name="connsiteX2" fmla="*/ 3106757 w 3106757"/>
              <a:gd name="connsiteY2" fmla="*/ 4469884 h 4469884"/>
              <a:gd name="connsiteX3" fmla="*/ 0 w 3106757"/>
              <a:gd name="connsiteY3" fmla="*/ 4469884 h 4469884"/>
              <a:gd name="connsiteX4" fmla="*/ 0 w 3106757"/>
              <a:gd name="connsiteY4" fmla="*/ 0 h 4469884"/>
              <a:gd name="connsiteX0" fmla="*/ 0 w 3106757"/>
              <a:gd name="connsiteY0" fmla="*/ 0 h 4469884"/>
              <a:gd name="connsiteX1" fmla="*/ 1607 w 3106757"/>
              <a:gd name="connsiteY1" fmla="*/ 2381 h 4469884"/>
              <a:gd name="connsiteX2" fmla="*/ 3106757 w 3106757"/>
              <a:gd name="connsiteY2" fmla="*/ 4469884 h 4469884"/>
              <a:gd name="connsiteX3" fmla="*/ 0 w 3106757"/>
              <a:gd name="connsiteY3" fmla="*/ 4469884 h 4469884"/>
              <a:gd name="connsiteX4" fmla="*/ 0 w 3106757"/>
              <a:gd name="connsiteY4" fmla="*/ 0 h 4469884"/>
              <a:gd name="connsiteX0" fmla="*/ 0 w 2585044"/>
              <a:gd name="connsiteY0" fmla="*/ 0 h 4469884"/>
              <a:gd name="connsiteX1" fmla="*/ 1607 w 2585044"/>
              <a:gd name="connsiteY1" fmla="*/ 2381 h 4469884"/>
              <a:gd name="connsiteX2" fmla="*/ 2585044 w 2585044"/>
              <a:gd name="connsiteY2" fmla="*/ 4469884 h 4469884"/>
              <a:gd name="connsiteX3" fmla="*/ 0 w 2585044"/>
              <a:gd name="connsiteY3" fmla="*/ 4469884 h 4469884"/>
              <a:gd name="connsiteX4" fmla="*/ 0 w 2585044"/>
              <a:gd name="connsiteY4" fmla="*/ 0 h 4469884"/>
              <a:gd name="connsiteX0" fmla="*/ 0 w 2585044"/>
              <a:gd name="connsiteY0" fmla="*/ 0 h 4481104"/>
              <a:gd name="connsiteX1" fmla="*/ 1607 w 2585044"/>
              <a:gd name="connsiteY1" fmla="*/ 2381 h 4481104"/>
              <a:gd name="connsiteX2" fmla="*/ 2585044 w 2585044"/>
              <a:gd name="connsiteY2" fmla="*/ 4481104 h 4481104"/>
              <a:gd name="connsiteX3" fmla="*/ 0 w 2585044"/>
              <a:gd name="connsiteY3" fmla="*/ 4469884 h 4481104"/>
              <a:gd name="connsiteX4" fmla="*/ 0 w 2585044"/>
              <a:gd name="connsiteY4" fmla="*/ 0 h 4481104"/>
              <a:gd name="connsiteX0" fmla="*/ 0 w 2605364"/>
              <a:gd name="connsiteY0" fmla="*/ 0 h 4481104"/>
              <a:gd name="connsiteX1" fmla="*/ 1607 w 2605364"/>
              <a:gd name="connsiteY1" fmla="*/ 2381 h 4481104"/>
              <a:gd name="connsiteX2" fmla="*/ 2605364 w 2605364"/>
              <a:gd name="connsiteY2" fmla="*/ 4481104 h 4481104"/>
              <a:gd name="connsiteX3" fmla="*/ 0 w 2605364"/>
              <a:gd name="connsiteY3" fmla="*/ 4469884 h 4481104"/>
              <a:gd name="connsiteX4" fmla="*/ 0 w 2605364"/>
              <a:gd name="connsiteY4" fmla="*/ 0 h 4481104"/>
              <a:gd name="connsiteX0" fmla="*/ 0 w 2605364"/>
              <a:gd name="connsiteY0" fmla="*/ 0 h 4478564"/>
              <a:gd name="connsiteX1" fmla="*/ 1607 w 2605364"/>
              <a:gd name="connsiteY1" fmla="*/ 2381 h 4478564"/>
              <a:gd name="connsiteX2" fmla="*/ 2605364 w 2605364"/>
              <a:gd name="connsiteY2" fmla="*/ 4478564 h 4478564"/>
              <a:gd name="connsiteX3" fmla="*/ 0 w 2605364"/>
              <a:gd name="connsiteY3" fmla="*/ 4469884 h 4478564"/>
              <a:gd name="connsiteX4" fmla="*/ 0 w 2605364"/>
              <a:gd name="connsiteY4" fmla="*/ 0 h 4478564"/>
              <a:gd name="connsiteX0" fmla="*/ 0 w 2795095"/>
              <a:gd name="connsiteY0" fmla="*/ 0 h 4471213"/>
              <a:gd name="connsiteX1" fmla="*/ 1607 w 2795095"/>
              <a:gd name="connsiteY1" fmla="*/ 2381 h 4471213"/>
              <a:gd name="connsiteX2" fmla="*/ 2795095 w 2795095"/>
              <a:gd name="connsiteY2" fmla="*/ 4471213 h 4471213"/>
              <a:gd name="connsiteX3" fmla="*/ 0 w 2795095"/>
              <a:gd name="connsiteY3" fmla="*/ 4469884 h 4471213"/>
              <a:gd name="connsiteX4" fmla="*/ 0 w 2795095"/>
              <a:gd name="connsiteY4" fmla="*/ 0 h 447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5095" h="4471213">
                <a:moveTo>
                  <a:pt x="0" y="0"/>
                </a:moveTo>
                <a:lnTo>
                  <a:pt x="1607" y="2381"/>
                </a:lnTo>
                <a:lnTo>
                  <a:pt x="2795095" y="4471213"/>
                </a:lnTo>
                <a:lnTo>
                  <a:pt x="0" y="4469884"/>
                </a:lnTo>
                <a:lnTo>
                  <a:pt x="0" y="0"/>
                </a:lnTo>
                <a:close/>
              </a:path>
            </a:pathLst>
          </a:cu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26"/>
          <p:cNvSpPr>
            <a:spLocks noChangeAspect="1"/>
          </p:cNvSpPr>
          <p:nvPr userDrawn="1"/>
        </p:nvSpPr>
        <p:spPr bwMode="auto">
          <a:xfrm rot="19800000">
            <a:off x="840257" y="-2160648"/>
            <a:ext cx="8200675" cy="8943802"/>
          </a:xfrm>
          <a:custGeom>
            <a:avLst/>
            <a:gdLst>
              <a:gd name="connsiteX0" fmla="*/ 0 w 8147336"/>
              <a:gd name="connsiteY0" fmla="*/ 0 h 8990158"/>
              <a:gd name="connsiteX1" fmla="*/ 8147336 w 8147336"/>
              <a:gd name="connsiteY1" fmla="*/ 0 h 8990158"/>
              <a:gd name="connsiteX2" fmla="*/ 8147336 w 8147336"/>
              <a:gd name="connsiteY2" fmla="*/ 8990158 h 8990158"/>
              <a:gd name="connsiteX3" fmla="*/ 0 w 8147336"/>
              <a:gd name="connsiteY3" fmla="*/ 8990158 h 8990158"/>
              <a:gd name="connsiteX4" fmla="*/ 0 w 8147336"/>
              <a:gd name="connsiteY4" fmla="*/ 0 h 8990158"/>
              <a:gd name="connsiteX0" fmla="*/ 13123 w 8147336"/>
              <a:gd name="connsiteY0" fmla="*/ 1615003 h 8990158"/>
              <a:gd name="connsiteX1" fmla="*/ 8147336 w 8147336"/>
              <a:gd name="connsiteY1" fmla="*/ 0 h 8990158"/>
              <a:gd name="connsiteX2" fmla="*/ 8147336 w 8147336"/>
              <a:gd name="connsiteY2" fmla="*/ 8990158 h 8990158"/>
              <a:gd name="connsiteX3" fmla="*/ 0 w 8147336"/>
              <a:gd name="connsiteY3" fmla="*/ 8990158 h 8990158"/>
              <a:gd name="connsiteX4" fmla="*/ 13123 w 8147336"/>
              <a:gd name="connsiteY4" fmla="*/ 1615003 h 8990158"/>
              <a:gd name="connsiteX0" fmla="*/ 13123 w 8147336"/>
              <a:gd name="connsiteY0" fmla="*/ 1615003 h 8990158"/>
              <a:gd name="connsiteX1" fmla="*/ 2850981 w 8147336"/>
              <a:gd name="connsiteY1" fmla="*/ 1048618 h 8990158"/>
              <a:gd name="connsiteX2" fmla="*/ 8147336 w 8147336"/>
              <a:gd name="connsiteY2" fmla="*/ 0 h 8990158"/>
              <a:gd name="connsiteX3" fmla="*/ 8147336 w 8147336"/>
              <a:gd name="connsiteY3" fmla="*/ 8990158 h 8990158"/>
              <a:gd name="connsiteX4" fmla="*/ 0 w 8147336"/>
              <a:gd name="connsiteY4" fmla="*/ 8990158 h 8990158"/>
              <a:gd name="connsiteX5" fmla="*/ 13123 w 8147336"/>
              <a:gd name="connsiteY5" fmla="*/ 1615003 h 8990158"/>
              <a:gd name="connsiteX0" fmla="*/ 13123 w 8147336"/>
              <a:gd name="connsiteY0" fmla="*/ 1615003 h 8990158"/>
              <a:gd name="connsiteX1" fmla="*/ 898476 w 8147336"/>
              <a:gd name="connsiteY1" fmla="*/ 63171 h 8990158"/>
              <a:gd name="connsiteX2" fmla="*/ 8147336 w 8147336"/>
              <a:gd name="connsiteY2" fmla="*/ 0 h 8990158"/>
              <a:gd name="connsiteX3" fmla="*/ 8147336 w 8147336"/>
              <a:gd name="connsiteY3" fmla="*/ 8990158 h 8990158"/>
              <a:gd name="connsiteX4" fmla="*/ 0 w 8147336"/>
              <a:gd name="connsiteY4" fmla="*/ 8990158 h 8990158"/>
              <a:gd name="connsiteX5" fmla="*/ 13123 w 8147336"/>
              <a:gd name="connsiteY5" fmla="*/ 1615003 h 8990158"/>
              <a:gd name="connsiteX0" fmla="*/ 13123 w 8147336"/>
              <a:gd name="connsiteY0" fmla="*/ 1551832 h 8926987"/>
              <a:gd name="connsiteX1" fmla="*/ 898476 w 8147336"/>
              <a:gd name="connsiteY1" fmla="*/ 0 h 8926987"/>
              <a:gd name="connsiteX2" fmla="*/ 8140537 w 8147336"/>
              <a:gd name="connsiteY2" fmla="*/ 4124818 h 8926987"/>
              <a:gd name="connsiteX3" fmla="*/ 8147336 w 8147336"/>
              <a:gd name="connsiteY3" fmla="*/ 8926987 h 8926987"/>
              <a:gd name="connsiteX4" fmla="*/ 0 w 8147336"/>
              <a:gd name="connsiteY4" fmla="*/ 8926987 h 8926987"/>
              <a:gd name="connsiteX5" fmla="*/ 13123 w 8147336"/>
              <a:gd name="connsiteY5" fmla="*/ 1551832 h 8926987"/>
              <a:gd name="connsiteX0" fmla="*/ 614106 w 8748319"/>
              <a:gd name="connsiteY0" fmla="*/ 1551832 h 8926987"/>
              <a:gd name="connsiteX1" fmla="*/ 1499459 w 8748319"/>
              <a:gd name="connsiteY1" fmla="*/ 0 h 8926987"/>
              <a:gd name="connsiteX2" fmla="*/ 8741520 w 8748319"/>
              <a:gd name="connsiteY2" fmla="*/ 4124818 h 8926987"/>
              <a:gd name="connsiteX3" fmla="*/ 8748319 w 8748319"/>
              <a:gd name="connsiteY3" fmla="*/ 8926987 h 8926987"/>
              <a:gd name="connsiteX4" fmla="*/ 600983 w 8748319"/>
              <a:gd name="connsiteY4" fmla="*/ 8926987 h 8926987"/>
              <a:gd name="connsiteX5" fmla="*/ 610027 w 8748319"/>
              <a:gd name="connsiteY5" fmla="*/ 7381784 h 8926987"/>
              <a:gd name="connsiteX6" fmla="*/ 614106 w 8748319"/>
              <a:gd name="connsiteY6" fmla="*/ 1551832 h 8926987"/>
              <a:gd name="connsiteX0" fmla="*/ 614106 w 8748319"/>
              <a:gd name="connsiteY0" fmla="*/ 1551832 h 8926987"/>
              <a:gd name="connsiteX1" fmla="*/ 1499459 w 8748319"/>
              <a:gd name="connsiteY1" fmla="*/ 0 h 8926987"/>
              <a:gd name="connsiteX2" fmla="*/ 8741520 w 8748319"/>
              <a:gd name="connsiteY2" fmla="*/ 4124818 h 8926987"/>
              <a:gd name="connsiteX3" fmla="*/ 8748319 w 8748319"/>
              <a:gd name="connsiteY3" fmla="*/ 8926987 h 8926987"/>
              <a:gd name="connsiteX4" fmla="*/ 600983 w 8748319"/>
              <a:gd name="connsiteY4" fmla="*/ 8926987 h 8926987"/>
              <a:gd name="connsiteX5" fmla="*/ 610027 w 8748319"/>
              <a:gd name="connsiteY5" fmla="*/ 7381783 h 8926987"/>
              <a:gd name="connsiteX6" fmla="*/ 614106 w 8748319"/>
              <a:gd name="connsiteY6" fmla="*/ 1551832 h 8926987"/>
              <a:gd name="connsiteX0" fmla="*/ 66462 w 8200675"/>
              <a:gd name="connsiteY0" fmla="*/ 1551832 h 8926987"/>
              <a:gd name="connsiteX1" fmla="*/ 951815 w 8200675"/>
              <a:gd name="connsiteY1" fmla="*/ 0 h 8926987"/>
              <a:gd name="connsiteX2" fmla="*/ 8193876 w 8200675"/>
              <a:gd name="connsiteY2" fmla="*/ 4124818 h 8926987"/>
              <a:gd name="connsiteX3" fmla="*/ 8200675 w 8200675"/>
              <a:gd name="connsiteY3" fmla="*/ 8926987 h 8926987"/>
              <a:gd name="connsiteX4" fmla="*/ 2628155 w 8200675"/>
              <a:gd name="connsiteY4" fmla="*/ 8916446 h 8926987"/>
              <a:gd name="connsiteX5" fmla="*/ 62383 w 8200675"/>
              <a:gd name="connsiteY5" fmla="*/ 7381783 h 8926987"/>
              <a:gd name="connsiteX6" fmla="*/ 66462 w 8200675"/>
              <a:gd name="connsiteY6" fmla="*/ 1551832 h 8926987"/>
              <a:gd name="connsiteX0" fmla="*/ 66462 w 8200675"/>
              <a:gd name="connsiteY0" fmla="*/ 1551832 h 8926987"/>
              <a:gd name="connsiteX1" fmla="*/ 951815 w 8200675"/>
              <a:gd name="connsiteY1" fmla="*/ 0 h 8926987"/>
              <a:gd name="connsiteX2" fmla="*/ 8193876 w 8200675"/>
              <a:gd name="connsiteY2" fmla="*/ 4124818 h 8926987"/>
              <a:gd name="connsiteX3" fmla="*/ 8200675 w 8200675"/>
              <a:gd name="connsiteY3" fmla="*/ 8926987 h 8926987"/>
              <a:gd name="connsiteX4" fmla="*/ 2628155 w 8200675"/>
              <a:gd name="connsiteY4" fmla="*/ 8916446 h 8926987"/>
              <a:gd name="connsiteX5" fmla="*/ 62383 w 8200675"/>
              <a:gd name="connsiteY5" fmla="*/ 7381783 h 8926987"/>
              <a:gd name="connsiteX6" fmla="*/ 66462 w 8200675"/>
              <a:gd name="connsiteY6" fmla="*/ 1551832 h 8926987"/>
              <a:gd name="connsiteX0" fmla="*/ 66462 w 8200675"/>
              <a:gd name="connsiteY0" fmla="*/ 1551832 h 8926987"/>
              <a:gd name="connsiteX1" fmla="*/ 951815 w 8200675"/>
              <a:gd name="connsiteY1" fmla="*/ 0 h 8926987"/>
              <a:gd name="connsiteX2" fmla="*/ 8193876 w 8200675"/>
              <a:gd name="connsiteY2" fmla="*/ 4124818 h 8926987"/>
              <a:gd name="connsiteX3" fmla="*/ 8200675 w 8200675"/>
              <a:gd name="connsiteY3" fmla="*/ 8926987 h 8926987"/>
              <a:gd name="connsiteX4" fmla="*/ 2628155 w 8200675"/>
              <a:gd name="connsiteY4" fmla="*/ 8916446 h 8926987"/>
              <a:gd name="connsiteX5" fmla="*/ 62383 w 8200675"/>
              <a:gd name="connsiteY5" fmla="*/ 7381783 h 8926987"/>
              <a:gd name="connsiteX6" fmla="*/ 66462 w 8200675"/>
              <a:gd name="connsiteY6" fmla="*/ 1551832 h 8926987"/>
              <a:gd name="connsiteX0" fmla="*/ 66462 w 8200675"/>
              <a:gd name="connsiteY0" fmla="*/ 1551832 h 8926987"/>
              <a:gd name="connsiteX1" fmla="*/ 951815 w 8200675"/>
              <a:gd name="connsiteY1" fmla="*/ 0 h 8926987"/>
              <a:gd name="connsiteX2" fmla="*/ 8193876 w 8200675"/>
              <a:gd name="connsiteY2" fmla="*/ 4124818 h 8926987"/>
              <a:gd name="connsiteX3" fmla="*/ 8200675 w 8200675"/>
              <a:gd name="connsiteY3" fmla="*/ 8926987 h 8926987"/>
              <a:gd name="connsiteX4" fmla="*/ 2750004 w 8200675"/>
              <a:gd name="connsiteY4" fmla="*/ 8923760 h 8926987"/>
              <a:gd name="connsiteX5" fmla="*/ 62383 w 8200675"/>
              <a:gd name="connsiteY5" fmla="*/ 7381783 h 8926987"/>
              <a:gd name="connsiteX6" fmla="*/ 66462 w 8200675"/>
              <a:gd name="connsiteY6" fmla="*/ 1551832 h 8926987"/>
              <a:gd name="connsiteX0" fmla="*/ 66462 w 8200675"/>
              <a:gd name="connsiteY0" fmla="*/ 1551832 h 8926987"/>
              <a:gd name="connsiteX1" fmla="*/ 951815 w 8200675"/>
              <a:gd name="connsiteY1" fmla="*/ 0 h 8926987"/>
              <a:gd name="connsiteX2" fmla="*/ 8193876 w 8200675"/>
              <a:gd name="connsiteY2" fmla="*/ 4124818 h 8926987"/>
              <a:gd name="connsiteX3" fmla="*/ 8200675 w 8200675"/>
              <a:gd name="connsiteY3" fmla="*/ 8926987 h 8926987"/>
              <a:gd name="connsiteX4" fmla="*/ 2750004 w 8200675"/>
              <a:gd name="connsiteY4" fmla="*/ 8923760 h 8926987"/>
              <a:gd name="connsiteX5" fmla="*/ 62383 w 8200675"/>
              <a:gd name="connsiteY5" fmla="*/ 7381783 h 8926987"/>
              <a:gd name="connsiteX6" fmla="*/ 66462 w 8200675"/>
              <a:gd name="connsiteY6" fmla="*/ 1551832 h 8926987"/>
              <a:gd name="connsiteX0" fmla="*/ 66462 w 8200675"/>
              <a:gd name="connsiteY0" fmla="*/ 1568647 h 8943802"/>
              <a:gd name="connsiteX1" fmla="*/ 977283 w 8200675"/>
              <a:gd name="connsiteY1" fmla="*/ 0 h 8943802"/>
              <a:gd name="connsiteX2" fmla="*/ 8193876 w 8200675"/>
              <a:gd name="connsiteY2" fmla="*/ 4141633 h 8943802"/>
              <a:gd name="connsiteX3" fmla="*/ 8200675 w 8200675"/>
              <a:gd name="connsiteY3" fmla="*/ 8943802 h 8943802"/>
              <a:gd name="connsiteX4" fmla="*/ 2750004 w 8200675"/>
              <a:gd name="connsiteY4" fmla="*/ 8940575 h 8943802"/>
              <a:gd name="connsiteX5" fmla="*/ 62383 w 8200675"/>
              <a:gd name="connsiteY5" fmla="*/ 7398598 h 8943802"/>
              <a:gd name="connsiteX6" fmla="*/ 66462 w 8200675"/>
              <a:gd name="connsiteY6" fmla="*/ 1568647 h 894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0675" h="8943802">
                <a:moveTo>
                  <a:pt x="66462" y="1568647"/>
                </a:moveTo>
                <a:lnTo>
                  <a:pt x="977283" y="0"/>
                </a:lnTo>
                <a:lnTo>
                  <a:pt x="8193876" y="4141633"/>
                </a:lnTo>
                <a:cubicBezTo>
                  <a:pt x="8196142" y="5742356"/>
                  <a:pt x="8198409" y="7343079"/>
                  <a:pt x="8200675" y="8943802"/>
                </a:cubicBezTo>
                <a:lnTo>
                  <a:pt x="2750004" y="8940575"/>
                </a:lnTo>
                <a:cubicBezTo>
                  <a:pt x="1566538" y="8247065"/>
                  <a:pt x="1188419" y="8065722"/>
                  <a:pt x="62383" y="7398598"/>
                </a:cubicBezTo>
                <a:cubicBezTo>
                  <a:pt x="64570" y="6169406"/>
                  <a:pt x="-81777" y="2798944"/>
                  <a:pt x="66462" y="1568647"/>
                </a:cubicBezTo>
                <a:close/>
              </a:path>
            </a:pathLst>
          </a:custGeom>
          <a:solidFill>
            <a:srgbClr val="47489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94" tIns="140609" rIns="179294"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109538" defTabSz="896094" fontAlgn="base">
              <a:lnSpc>
                <a:spcPct val="90000"/>
              </a:lnSpc>
              <a:spcAft>
                <a:spcPts val="294"/>
              </a:spcAft>
            </a:pPr>
            <a:endParaRPr lang="en-US" sz="2800" dirty="0">
              <a:solidFill>
                <a:srgbClr val="3474B4"/>
              </a:solidFill>
              <a:latin typeface="Segoe UI Light"/>
            </a:endParaRPr>
          </a:p>
        </p:txBody>
      </p:sp>
      <p:pic>
        <p:nvPicPr>
          <p:cNvPr id="6" name="Picture 5"/>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7900"/>
          <a:stretch/>
        </p:blipFill>
        <p:spPr>
          <a:xfrm>
            <a:off x="2442949" y="0"/>
            <a:ext cx="9749051" cy="6857006"/>
          </a:xfrm>
          <a:prstGeom prst="rect">
            <a:avLst/>
          </a:prstGeom>
        </p:spPr>
      </p:pic>
      <p:sp>
        <p:nvSpPr>
          <p:cNvPr id="7" name="Rectangle 6"/>
          <p:cNvSpPr>
            <a:spLocks noChangeAspect="1"/>
          </p:cNvSpPr>
          <p:nvPr userDrawn="1"/>
        </p:nvSpPr>
        <p:spPr bwMode="auto">
          <a:xfrm>
            <a:off x="487898" y="465221"/>
            <a:ext cx="11222839" cy="64037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94" tIns="140609" rIns="179294" bIns="14060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109538" defTabSz="896094" fontAlgn="base">
              <a:lnSpc>
                <a:spcPct val="90000"/>
              </a:lnSpc>
              <a:spcAft>
                <a:spcPts val="294"/>
              </a:spcAft>
            </a:pPr>
            <a:endParaRPr lang="en-US" sz="1600" dirty="0">
              <a:solidFill>
                <a:srgbClr val="47489B"/>
              </a:solidFill>
              <a:latin typeface="Segoe UI Light"/>
            </a:endParaRPr>
          </a:p>
        </p:txBody>
      </p:sp>
      <p:sp>
        <p:nvSpPr>
          <p:cNvPr id="9" name="Text Placeholder 8"/>
          <p:cNvSpPr>
            <a:spLocks noGrp="1"/>
          </p:cNvSpPr>
          <p:nvPr>
            <p:ph type="body" sz="quarter" idx="10"/>
          </p:nvPr>
        </p:nvSpPr>
        <p:spPr>
          <a:xfrm>
            <a:off x="569291" y="588783"/>
            <a:ext cx="7683737" cy="2055306"/>
          </a:xfrm>
        </p:spPr>
        <p:txBody>
          <a:bodyPr/>
          <a:lstStyle>
            <a:lvl1pPr marL="0" indent="0">
              <a:buFont typeface="Courier New" panose="02070309020205020404" pitchFamily="49" charset="0"/>
              <a:buNone/>
              <a:defRPr/>
            </a:lvl1pPr>
            <a:lvl2pPr marL="572691" indent="-236546">
              <a:buFont typeface="Courier New" panose="02070309020205020404" pitchFamily="49" charset="0"/>
              <a:buChar char="o"/>
              <a:defRPr/>
            </a:lvl2pPr>
            <a:lvl3pPr marL="784338" indent="-224097">
              <a:buFont typeface="Courier New" panose="02070309020205020404" pitchFamily="49" charset="0"/>
              <a:buChar char="o"/>
              <a:defRPr/>
            </a:lvl3pPr>
            <a:lvl4pPr marL="1008435" indent="-224097">
              <a:buFont typeface="Courier New" panose="02070309020205020404" pitchFamily="49" charset="0"/>
              <a:buChar char="o"/>
              <a:defRPr/>
            </a:lvl4pPr>
            <a:lvl5pPr marL="1232531" indent="-224097">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1366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3">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bwMode="auto">
          <a:xfrm flipV="1">
            <a:off x="0" y="-95250"/>
            <a:ext cx="4139381" cy="6971652"/>
          </a:xfrm>
          <a:custGeom>
            <a:avLst/>
            <a:gdLst>
              <a:gd name="connsiteX0" fmla="*/ 0 w 4139381"/>
              <a:gd name="connsiteY0" fmla="*/ 6884705 h 6884705"/>
              <a:gd name="connsiteX1" fmla="*/ 1415845 w 4139381"/>
              <a:gd name="connsiteY1" fmla="*/ 6884705 h 6884705"/>
              <a:gd name="connsiteX2" fmla="*/ 1415845 w 4139381"/>
              <a:gd name="connsiteY2" fmla="*/ 6876403 h 6884705"/>
              <a:gd name="connsiteX3" fmla="*/ 4139381 w 4139381"/>
              <a:gd name="connsiteY3" fmla="*/ 6876403 h 6884705"/>
              <a:gd name="connsiteX4" fmla="*/ 1415845 w 4139381"/>
              <a:gd name="connsiteY4" fmla="*/ 487 h 6884705"/>
              <a:gd name="connsiteX5" fmla="*/ 1415845 w 4139381"/>
              <a:gd name="connsiteY5" fmla="*/ 0 h 6884705"/>
              <a:gd name="connsiteX6" fmla="*/ 0 w 4139381"/>
              <a:gd name="connsiteY6" fmla="*/ 0 h 68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9381" h="6884705">
                <a:moveTo>
                  <a:pt x="0" y="6884705"/>
                </a:moveTo>
                <a:lnTo>
                  <a:pt x="1415845" y="6884705"/>
                </a:lnTo>
                <a:lnTo>
                  <a:pt x="1415845" y="6876403"/>
                </a:lnTo>
                <a:lnTo>
                  <a:pt x="4139381" y="6876403"/>
                </a:lnTo>
                <a:lnTo>
                  <a:pt x="1415845" y="487"/>
                </a:lnTo>
                <a:lnTo>
                  <a:pt x="1415845" y="0"/>
                </a:lnTo>
                <a:lnTo>
                  <a:pt x="0" y="0"/>
                </a:lnTo>
                <a:close/>
              </a:path>
            </a:pathLst>
          </a:custGeom>
          <a:solidFill>
            <a:schemeClr val="bg1">
              <a:lumMod val="65000"/>
              <a:alpha val="3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269239" y="2084172"/>
            <a:ext cx="8964248" cy="3586208"/>
          </a:xfrm>
          <a:prstGeom prst="rect">
            <a:avLst/>
          </a:prstGeom>
          <a:solidFill>
            <a:schemeClr val="tx1">
              <a:lumMod val="7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4"/>
            <a:ext cx="8964185" cy="179563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7276"/>
            <a:ext cx="8964185"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grpSp>
        <p:nvGrpSpPr>
          <p:cNvPr id="6" name="Group 5"/>
          <p:cNvGrpSpPr/>
          <p:nvPr userDrawn="1"/>
        </p:nvGrpSpPr>
        <p:grpSpPr>
          <a:xfrm>
            <a:off x="269301" y="375395"/>
            <a:ext cx="1607611" cy="1619137"/>
            <a:chOff x="321962" y="382868"/>
            <a:chExt cx="2366846" cy="2383478"/>
          </a:xfrm>
        </p:grpSpPr>
        <p:sp>
          <p:nvSpPr>
            <p:cNvPr id="8" name="Rectangle 7"/>
            <p:cNvSpPr/>
            <p:nvPr/>
          </p:nvSpPr>
          <p:spPr bwMode="auto">
            <a:xfrm>
              <a:off x="321962" y="382868"/>
              <a:ext cx="2366846" cy="2383478"/>
            </a:xfrm>
            <a:prstGeom prst="rect">
              <a:avLst/>
            </a:prstGeom>
            <a:solidFill>
              <a:schemeClr val="tx1">
                <a:lumMod val="50000"/>
                <a:alpha val="7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7058"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828693" y="974443"/>
              <a:ext cx="1298153" cy="1110560"/>
            </a:xfrm>
            <a:prstGeom prst="rect">
              <a:avLst/>
            </a:prstGeom>
          </p:spPr>
          <p:txBody>
            <a:bodyPr wrap="none">
              <a:spAutoFit/>
            </a:bodyPr>
            <a:lstStyle/>
            <a:p>
              <a:r>
                <a:rPr lang="en-US" sz="4313" dirty="0">
                  <a:gradFill>
                    <a:gsLst>
                      <a:gs pos="0">
                        <a:srgbClr val="FFFFFF"/>
                      </a:gs>
                      <a:gs pos="100000">
                        <a:srgbClr val="FFFFFF"/>
                      </a:gs>
                    </a:gsLst>
                    <a:lin ang="5400000" scaled="0"/>
                  </a:gradFill>
                  <a:ea typeface="Segoe UI" pitchFamily="34" charset="0"/>
                  <a:cs typeface="Segoe UI" pitchFamily="34" charset="0"/>
                </a:rPr>
                <a:t>DX</a:t>
              </a:r>
              <a:endParaRPr lang="en-US" sz="4313" dirty="0"/>
            </a:p>
          </p:txBody>
        </p:sp>
      </p:grpSp>
    </p:spTree>
    <p:extLst>
      <p:ext uri="{BB962C8B-B14F-4D97-AF65-F5344CB8AC3E}">
        <p14:creationId xmlns:p14="http://schemas.microsoft.com/office/powerpoint/2010/main" val="5349169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3 for internal audiences">
    <p:spTree>
      <p:nvGrpSpPr>
        <p:cNvPr id="1" name=""/>
        <p:cNvGrpSpPr/>
        <p:nvPr/>
      </p:nvGrpSpPr>
      <p:grpSpPr>
        <a:xfrm>
          <a:off x="0" y="0"/>
          <a:ext cx="0" cy="0"/>
          <a:chOff x="0" y="0"/>
          <a:chExt cx="0" cy="0"/>
        </a:xfrm>
      </p:grpSpPr>
      <p:sp>
        <p:nvSpPr>
          <p:cNvPr id="8" name="Rectangle 7"/>
          <p:cNvSpPr/>
          <p:nvPr/>
        </p:nvSpPr>
        <p:spPr bwMode="auto">
          <a:xfrm>
            <a:off x="269239" y="2084172"/>
            <a:ext cx="8964248" cy="3586208"/>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1644"/>
            <a:ext cx="8964248" cy="359185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9" y="3877271"/>
            <a:ext cx="8964248"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05331" y="470410"/>
            <a:ext cx="1522404" cy="326167"/>
          </a:xfrm>
          <a:prstGeom prst="rect">
            <a:avLst/>
          </a:prstGeom>
        </p:spPr>
      </p:pic>
      <p:sp>
        <p:nvSpPr>
          <p:cNvPr id="9" name="Rectangle 8"/>
          <p:cNvSpPr/>
          <p:nvPr/>
        </p:nvSpPr>
        <p:spPr bwMode="auto">
          <a:xfrm>
            <a:off x="269302" y="291102"/>
            <a:ext cx="1792893" cy="1793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47772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4642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401658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2368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9E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059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2439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241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6933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877331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51410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47250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3082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498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6974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3474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7120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202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1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0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1479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703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30203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58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099"/>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3099"/>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8593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lvl1pPr>
          </a:lstStyle>
          <a:p>
            <a:r>
              <a:rPr lang="de-DE" dirty="0"/>
              <a:t>Slide Title</a:t>
            </a:r>
          </a:p>
        </p:txBody>
      </p:sp>
    </p:spTree>
    <p:extLst>
      <p:ext uri="{BB962C8B-B14F-4D97-AF65-F5344CB8AC3E}">
        <p14:creationId xmlns:p14="http://schemas.microsoft.com/office/powerpoint/2010/main" val="28985815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Slide Title</a:t>
            </a:r>
          </a:p>
        </p:txBody>
      </p:sp>
      <p:sp>
        <p:nvSpPr>
          <p:cNvPr id="5" name="Text Placeholder 4"/>
          <p:cNvSpPr>
            <a:spLocks noGrp="1"/>
          </p:cNvSpPr>
          <p:nvPr>
            <p:ph type="body" sz="quarter" idx="13"/>
          </p:nvPr>
        </p:nvSpPr>
        <p:spPr>
          <a:xfrm>
            <a:off x="734648" y="1414466"/>
            <a:ext cx="9001370" cy="20553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567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Zwei Textspalten">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719669" y="1412875"/>
            <a:ext cx="4328639" cy="517065"/>
          </a:xfrm>
          <a:prstGeom prst="rect">
            <a:avLst/>
          </a:prstGeom>
        </p:spPr>
        <p:txBody>
          <a:bodyPr/>
          <a:lstStyle>
            <a:lvl1pPr marL="0" indent="0" algn="l">
              <a:spcBef>
                <a:spcPts val="800"/>
              </a:spcBef>
              <a:defRPr sz="2400"/>
            </a:lvl1pPr>
            <a:lvl2pPr>
              <a:spcBef>
                <a:spcPts val="800"/>
              </a:spcBef>
              <a:defRPr sz="2000"/>
            </a:lvl2pPr>
            <a:lvl3pPr>
              <a:spcBef>
                <a:spcPts val="800"/>
              </a:spcBef>
              <a:defRPr sz="2000"/>
            </a:lvl3pPr>
            <a:lvl4pPr>
              <a:spcBef>
                <a:spcPts val="800"/>
              </a:spcBef>
              <a:defRPr sz="2000"/>
            </a:lvl4pPr>
            <a:lvl5pPr>
              <a:spcBef>
                <a:spcPts val="800"/>
              </a:spcBef>
              <a:defRPr sz="2000"/>
            </a:lvl5pPr>
            <a:lvl6pPr>
              <a:defRPr sz="1800"/>
            </a:lvl6pPr>
            <a:lvl7pPr>
              <a:defRPr sz="1800"/>
            </a:lvl7pPr>
            <a:lvl8pPr>
              <a:defRPr sz="1800"/>
            </a:lvl8pPr>
            <a:lvl9pPr>
              <a:defRPr sz="1800"/>
            </a:lvl9pPr>
          </a:lstStyle>
          <a:p>
            <a:pPr lvl="0"/>
            <a:r>
              <a:rPr lang="en-US"/>
              <a:t>Click to edit Master text styles</a:t>
            </a:r>
          </a:p>
        </p:txBody>
      </p:sp>
      <p:sp>
        <p:nvSpPr>
          <p:cNvPr id="9" name="Titelplatzhalter 21"/>
          <p:cNvSpPr>
            <a:spLocks noGrp="1"/>
          </p:cNvSpPr>
          <p:nvPr>
            <p:ph type="title" hasCustomPrompt="1"/>
          </p:nvPr>
        </p:nvSpPr>
        <p:spPr>
          <a:xfrm>
            <a:off x="719667" y="284983"/>
            <a:ext cx="8923200" cy="705600"/>
          </a:xfrm>
          <a:prstGeom prst="rect">
            <a:avLst/>
          </a:prstGeom>
        </p:spPr>
        <p:txBody>
          <a:bodyPr vert="horz" lIns="0" tIns="45720" rIns="91440" bIns="45720" rtlCol="0" anchor="b" anchorCtr="0">
            <a:normAutofit/>
          </a:bodyPr>
          <a:lstStyle>
            <a:lvl1pPr>
              <a:defRPr/>
            </a:lvl1pPr>
          </a:lstStyle>
          <a:p>
            <a:r>
              <a:rPr lang="de-DE" dirty="0"/>
              <a:t>Slide Title</a:t>
            </a:r>
          </a:p>
        </p:txBody>
      </p:sp>
      <p:sp>
        <p:nvSpPr>
          <p:cNvPr id="6" name="Text Placeholder 5"/>
          <p:cNvSpPr>
            <a:spLocks noGrp="1"/>
          </p:cNvSpPr>
          <p:nvPr>
            <p:ph type="body" sz="quarter" idx="14"/>
          </p:nvPr>
        </p:nvSpPr>
        <p:spPr>
          <a:xfrm>
            <a:off x="5384801" y="1414463"/>
            <a:ext cx="4327768" cy="2203680"/>
          </a:xfrm>
          <a:prstGeom prst="rect">
            <a:avLst/>
          </a:prstGeom>
        </p:spPr>
        <p:txBody>
          <a:bodyPr/>
          <a:lstStyle>
            <a:lvl1pPr>
              <a:defRPr sz="24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3384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ld u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Slide Title</a:t>
            </a:r>
          </a:p>
        </p:txBody>
      </p:sp>
      <p:sp>
        <p:nvSpPr>
          <p:cNvPr id="9" name="Bildplatzhalter 2"/>
          <p:cNvSpPr>
            <a:spLocks noGrp="1"/>
          </p:cNvSpPr>
          <p:nvPr>
            <p:ph type="pic" idx="1"/>
          </p:nvPr>
        </p:nvSpPr>
        <p:spPr>
          <a:xfrm>
            <a:off x="719666" y="1412857"/>
            <a:ext cx="4329600" cy="489365"/>
          </a:xfrm>
          <a:prstGeom prst="rect">
            <a:avLst/>
          </a:prstGeom>
        </p:spPr>
        <p:txBody>
          <a:bodyPr/>
          <a:lstStyle>
            <a:lvl1pPr marL="0" indent="0">
              <a:buNone/>
              <a:defRPr sz="2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de-DE" dirty="0"/>
          </a:p>
        </p:txBody>
      </p:sp>
      <p:sp>
        <p:nvSpPr>
          <p:cNvPr id="7" name="Text Placeholder 6"/>
          <p:cNvSpPr>
            <a:spLocks noGrp="1"/>
          </p:cNvSpPr>
          <p:nvPr>
            <p:ph type="body" sz="quarter" idx="14"/>
          </p:nvPr>
        </p:nvSpPr>
        <p:spPr>
          <a:xfrm>
            <a:off x="5384800" y="1412877"/>
            <a:ext cx="4329723" cy="2203680"/>
          </a:xfrm>
          <a:prstGeom prst="rect">
            <a:avLst/>
          </a:prstGeom>
        </p:spPr>
        <p:txBody>
          <a:bodyPr/>
          <a:lstStyle>
            <a:lvl1pPr>
              <a:defRPr sz="24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9002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agramm">
    <p:spTree>
      <p:nvGrpSpPr>
        <p:cNvPr id="1" name=""/>
        <p:cNvGrpSpPr/>
        <p:nvPr/>
      </p:nvGrpSpPr>
      <p:grpSpPr>
        <a:xfrm>
          <a:off x="0" y="0"/>
          <a:ext cx="0" cy="0"/>
          <a:chOff x="0" y="0"/>
          <a:chExt cx="0" cy="0"/>
        </a:xfrm>
      </p:grpSpPr>
      <p:sp>
        <p:nvSpPr>
          <p:cNvPr id="6" name="Diagrammplatzhalter 5"/>
          <p:cNvSpPr>
            <a:spLocks noGrp="1"/>
          </p:cNvSpPr>
          <p:nvPr>
            <p:ph type="chart" sz="quarter" idx="12"/>
          </p:nvPr>
        </p:nvSpPr>
        <p:spPr>
          <a:xfrm>
            <a:off x="719667" y="1414804"/>
            <a:ext cx="9000067" cy="489365"/>
          </a:xfrm>
          <a:prstGeom prst="rect">
            <a:avLst/>
          </a:prstGeom>
        </p:spPr>
        <p:txBody>
          <a:bodyPr/>
          <a:lstStyle>
            <a:lvl1pPr>
              <a:defRPr sz="2200"/>
            </a:lvl1pPr>
          </a:lstStyle>
          <a:p>
            <a:r>
              <a:rPr lang="en-US"/>
              <a:t>Click icon to add chart</a:t>
            </a:r>
            <a:endParaRPr lang="de-DE"/>
          </a:p>
        </p:txBody>
      </p:sp>
      <p:sp>
        <p:nvSpPr>
          <p:cNvPr id="7" name="Titelplatzhalter 21"/>
          <p:cNvSpPr>
            <a:spLocks noGrp="1"/>
          </p:cNvSpPr>
          <p:nvPr>
            <p:ph type="title" hasCustomPrompt="1"/>
          </p:nvPr>
        </p:nvSpPr>
        <p:spPr>
          <a:xfrm>
            <a:off x="719667" y="284983"/>
            <a:ext cx="8923200" cy="705600"/>
          </a:xfrm>
          <a:prstGeom prst="rect">
            <a:avLst/>
          </a:prstGeom>
        </p:spPr>
        <p:txBody>
          <a:bodyPr vert="horz" lIns="0" tIns="45720" rIns="91440" bIns="45720" rtlCol="0" anchor="b" anchorCtr="0">
            <a:normAutofit/>
          </a:bodyPr>
          <a:lstStyle>
            <a:lvl1pPr>
              <a:defRPr/>
            </a:lvl1pPr>
          </a:lstStyle>
          <a:p>
            <a:r>
              <a:rPr lang="de-DE" dirty="0"/>
              <a:t>Slide Title</a:t>
            </a:r>
          </a:p>
        </p:txBody>
      </p:sp>
    </p:spTree>
    <p:extLst>
      <p:ext uri="{BB962C8B-B14F-4D97-AF65-F5344CB8AC3E}">
        <p14:creationId xmlns:p14="http://schemas.microsoft.com/office/powerpoint/2010/main" val="11460595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elle">
    <p:spTree>
      <p:nvGrpSpPr>
        <p:cNvPr id="1" name=""/>
        <p:cNvGrpSpPr/>
        <p:nvPr/>
      </p:nvGrpSpPr>
      <p:grpSpPr>
        <a:xfrm>
          <a:off x="0" y="0"/>
          <a:ext cx="0" cy="0"/>
          <a:chOff x="0" y="0"/>
          <a:chExt cx="0" cy="0"/>
        </a:xfrm>
      </p:grpSpPr>
      <p:sp>
        <p:nvSpPr>
          <p:cNvPr id="6" name="Tabellenplatzhalter 5"/>
          <p:cNvSpPr>
            <a:spLocks noGrp="1"/>
          </p:cNvSpPr>
          <p:nvPr>
            <p:ph type="tbl" sz="quarter" idx="12"/>
          </p:nvPr>
        </p:nvSpPr>
        <p:spPr>
          <a:xfrm>
            <a:off x="719667" y="1414804"/>
            <a:ext cx="9000067" cy="489365"/>
          </a:xfrm>
          <a:prstGeom prst="rect">
            <a:avLst/>
          </a:prstGeom>
        </p:spPr>
        <p:txBody>
          <a:bodyPr/>
          <a:lstStyle>
            <a:lvl1pPr>
              <a:defRPr sz="2200"/>
            </a:lvl1pPr>
          </a:lstStyle>
          <a:p>
            <a:r>
              <a:rPr lang="en-US"/>
              <a:t>Click icon to add table</a:t>
            </a:r>
            <a:endParaRPr lang="de-DE"/>
          </a:p>
        </p:txBody>
      </p:sp>
      <p:sp>
        <p:nvSpPr>
          <p:cNvPr id="7" name="Titelplatzhalter 21"/>
          <p:cNvSpPr>
            <a:spLocks noGrp="1"/>
          </p:cNvSpPr>
          <p:nvPr>
            <p:ph type="title" hasCustomPrompt="1"/>
          </p:nvPr>
        </p:nvSpPr>
        <p:spPr>
          <a:xfrm>
            <a:off x="719667" y="284983"/>
            <a:ext cx="8923200" cy="705600"/>
          </a:xfrm>
          <a:prstGeom prst="rect">
            <a:avLst/>
          </a:prstGeom>
        </p:spPr>
        <p:txBody>
          <a:bodyPr vert="horz" lIns="0" tIns="45720" rIns="91440" bIns="45720" rtlCol="0" anchor="b" anchorCtr="0">
            <a:normAutofit/>
          </a:bodyPr>
          <a:lstStyle>
            <a:lvl1pPr>
              <a:defRPr/>
            </a:lvl1pPr>
          </a:lstStyle>
          <a:p>
            <a:r>
              <a:rPr lang="de-DE" dirty="0"/>
              <a:t>Slide Title</a:t>
            </a:r>
          </a:p>
        </p:txBody>
      </p:sp>
    </p:spTree>
    <p:extLst>
      <p:ext uri="{BB962C8B-B14F-4D97-AF65-F5344CB8AC3E}">
        <p14:creationId xmlns:p14="http://schemas.microsoft.com/office/powerpoint/2010/main" val="71625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8878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Standard">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Slide Title</a:t>
            </a:r>
          </a:p>
        </p:txBody>
      </p:sp>
      <p:sp>
        <p:nvSpPr>
          <p:cNvPr id="5" name="Text Placeholder 4"/>
          <p:cNvSpPr>
            <a:spLocks noGrp="1"/>
          </p:cNvSpPr>
          <p:nvPr>
            <p:ph type="body" sz="quarter" idx="13"/>
          </p:nvPr>
        </p:nvSpPr>
        <p:spPr>
          <a:xfrm>
            <a:off x="734647" y="1414466"/>
            <a:ext cx="4142154" cy="3443187"/>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8930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Bild u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Slide Title</a:t>
            </a:r>
          </a:p>
        </p:txBody>
      </p:sp>
      <p:sp>
        <p:nvSpPr>
          <p:cNvPr id="7" name="Text Placeholder 6"/>
          <p:cNvSpPr>
            <a:spLocks noGrp="1"/>
          </p:cNvSpPr>
          <p:nvPr>
            <p:ph type="body" sz="quarter" idx="14"/>
          </p:nvPr>
        </p:nvSpPr>
        <p:spPr>
          <a:xfrm>
            <a:off x="719665" y="1434683"/>
            <a:ext cx="5099379" cy="1871282"/>
          </a:xfrm>
          <a:prstGeom prst="rect">
            <a:avLst/>
          </a:prstGeom>
        </p:spPr>
        <p:txBody>
          <a:bodyPr/>
          <a:lstStyle>
            <a:lvl1pPr>
              <a:defRPr sz="24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6"/>
          <p:cNvSpPr>
            <a:spLocks noGrp="1"/>
          </p:cNvSpPr>
          <p:nvPr>
            <p:ph type="body" sz="quarter" idx="15"/>
          </p:nvPr>
        </p:nvSpPr>
        <p:spPr>
          <a:xfrm>
            <a:off x="6428347" y="1424886"/>
            <a:ext cx="5081008" cy="1871282"/>
          </a:xfrm>
          <a:prstGeom prst="rect">
            <a:avLst/>
          </a:prstGeom>
        </p:spPr>
        <p:txBody>
          <a:bodyPr/>
          <a:lstStyle>
            <a:lvl1pPr>
              <a:defRPr sz="24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p:nvCxnSpPr>
        <p:spPr>
          <a:xfrm>
            <a:off x="6096004" y="990583"/>
            <a:ext cx="55390" cy="58674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2235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Diagramm">
    <p:spTree>
      <p:nvGrpSpPr>
        <p:cNvPr id="1" name=""/>
        <p:cNvGrpSpPr/>
        <p:nvPr/>
      </p:nvGrpSpPr>
      <p:grpSpPr>
        <a:xfrm>
          <a:off x="0" y="0"/>
          <a:ext cx="0" cy="0"/>
          <a:chOff x="0" y="0"/>
          <a:chExt cx="0" cy="0"/>
        </a:xfrm>
      </p:grpSpPr>
      <p:sp>
        <p:nvSpPr>
          <p:cNvPr id="6" name="Diagrammplatzhalter 5"/>
          <p:cNvSpPr>
            <a:spLocks noGrp="1"/>
          </p:cNvSpPr>
          <p:nvPr>
            <p:ph type="chart" sz="quarter" idx="12"/>
          </p:nvPr>
        </p:nvSpPr>
        <p:spPr>
          <a:xfrm>
            <a:off x="719667" y="1414804"/>
            <a:ext cx="9000067" cy="489365"/>
          </a:xfrm>
          <a:prstGeom prst="rect">
            <a:avLst/>
          </a:prstGeom>
        </p:spPr>
        <p:txBody>
          <a:bodyPr/>
          <a:lstStyle>
            <a:lvl1pPr>
              <a:defRPr sz="2200"/>
            </a:lvl1pPr>
          </a:lstStyle>
          <a:p>
            <a:r>
              <a:rPr lang="en-US"/>
              <a:t>Click icon to add chart</a:t>
            </a:r>
            <a:endParaRPr lang="de-DE"/>
          </a:p>
        </p:txBody>
      </p:sp>
      <p:sp>
        <p:nvSpPr>
          <p:cNvPr id="7" name="Titelplatzhalter 21"/>
          <p:cNvSpPr>
            <a:spLocks noGrp="1"/>
          </p:cNvSpPr>
          <p:nvPr>
            <p:ph type="title" hasCustomPrompt="1"/>
          </p:nvPr>
        </p:nvSpPr>
        <p:spPr>
          <a:xfrm>
            <a:off x="719667" y="143635"/>
            <a:ext cx="8923200" cy="705600"/>
          </a:xfrm>
          <a:prstGeom prst="rect">
            <a:avLst/>
          </a:prstGeom>
        </p:spPr>
        <p:txBody>
          <a:bodyPr vert="horz" lIns="0" tIns="45720" rIns="91440" bIns="45720" rtlCol="0" anchor="b" anchorCtr="0">
            <a:normAutofit/>
          </a:bodyPr>
          <a:lstStyle>
            <a:lvl1pPr>
              <a:defRPr/>
            </a:lvl1pPr>
          </a:lstStyle>
          <a:p>
            <a:r>
              <a:rPr lang="de-DE" dirty="0"/>
              <a:t>Slide Title</a:t>
            </a:r>
          </a:p>
        </p:txBody>
      </p:sp>
    </p:spTree>
    <p:extLst>
      <p:ext uri="{BB962C8B-B14F-4D97-AF65-F5344CB8AC3E}">
        <p14:creationId xmlns:p14="http://schemas.microsoft.com/office/powerpoint/2010/main" val="258206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25782FA-E414-4231-8DCF-663B6AEA6C81}" type="datetimeFigureOut">
              <a:rPr lang="en-US" smtClean="0"/>
              <a:t>7/5/2016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FA994CC-03A8-4F9E-8DE4-8F5E096C07CE}" type="slidenum">
              <a:rPr lang="en-US" smtClean="0"/>
              <a:t>‹#›</a:t>
            </a:fld>
            <a:endParaRPr lang="en-US"/>
          </a:p>
        </p:txBody>
      </p:sp>
    </p:spTree>
    <p:extLst>
      <p:ext uri="{BB962C8B-B14F-4D97-AF65-F5344CB8AC3E}">
        <p14:creationId xmlns:p14="http://schemas.microsoft.com/office/powerpoint/2010/main" val="2222804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A800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42125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3281663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9869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258350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27625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5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12362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0530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1914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9119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18146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183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91073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3954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2503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3451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30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967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5514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8667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68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331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774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43588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033464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344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40516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itle 1"/>
          <p:cNvSpPr>
            <a:spLocks noGrp="1"/>
          </p:cNvSpPr>
          <p:nvPr>
            <p:ph type="ctrTitle" hasCustomPrompt="1"/>
          </p:nvPr>
        </p:nvSpPr>
        <p:spPr>
          <a:xfrm>
            <a:off x="269245" y="2100819"/>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269304" y="3877279"/>
            <a:ext cx="8534712" cy="1034782"/>
          </a:xfrm>
        </p:spPr>
        <p:txBody>
          <a:bodyPr/>
          <a:lstStyle>
            <a:lvl1pPr marL="0" indent="0" algn="l">
              <a:buNone/>
              <a:defRPr sz="2158">
                <a:solidFill>
                  <a:schemeClr val="bg1"/>
                </a:solidFill>
                <a:latin typeface="+mn-lt"/>
              </a:defRPr>
            </a:lvl1pPr>
            <a:lvl2pPr marL="448210" indent="0" algn="ctr">
              <a:buNone/>
              <a:defRPr>
                <a:solidFill>
                  <a:schemeClr val="tx1">
                    <a:tint val="75000"/>
                  </a:schemeClr>
                </a:solidFill>
              </a:defRPr>
            </a:lvl2pPr>
            <a:lvl3pPr marL="896420" indent="0" algn="ctr">
              <a:buNone/>
              <a:defRPr>
                <a:solidFill>
                  <a:schemeClr val="tx1">
                    <a:tint val="75000"/>
                  </a:schemeClr>
                </a:solidFill>
              </a:defRPr>
            </a:lvl3pPr>
            <a:lvl4pPr marL="1344629" indent="0" algn="ctr">
              <a:buNone/>
              <a:defRPr>
                <a:solidFill>
                  <a:schemeClr val="tx1">
                    <a:tint val="75000"/>
                  </a:schemeClr>
                </a:solidFill>
              </a:defRPr>
            </a:lvl4pPr>
            <a:lvl5pPr marL="1792839" indent="0" algn="ctr">
              <a:buNone/>
              <a:defRPr>
                <a:solidFill>
                  <a:schemeClr val="tx1">
                    <a:tint val="75000"/>
                  </a:schemeClr>
                </a:solidFill>
              </a:defRPr>
            </a:lvl5pPr>
            <a:lvl6pPr marL="2241049" indent="0" algn="ctr">
              <a:buNone/>
              <a:defRPr>
                <a:solidFill>
                  <a:schemeClr val="tx1">
                    <a:tint val="75000"/>
                  </a:schemeClr>
                </a:solidFill>
              </a:defRPr>
            </a:lvl6pPr>
            <a:lvl7pPr marL="2689258" indent="0" algn="ctr">
              <a:buNone/>
              <a:defRPr>
                <a:solidFill>
                  <a:schemeClr val="tx1">
                    <a:tint val="75000"/>
                  </a:schemeClr>
                </a:solidFill>
              </a:defRPr>
            </a:lvl7pPr>
            <a:lvl8pPr marL="3137468" indent="0" algn="ctr">
              <a:buNone/>
              <a:defRPr>
                <a:solidFill>
                  <a:schemeClr val="tx1">
                    <a:tint val="75000"/>
                  </a:schemeClr>
                </a:solidFill>
              </a:defRPr>
            </a:lvl8pPr>
            <a:lvl9pPr marL="358567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106636313"/>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2"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0117" y="1447801"/>
            <a:ext cx="11173882" cy="20520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83540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8pt Title/26pt Bullet Text">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355"/>
            <a:ext cx="8964247"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7284951" y="6717485"/>
            <a:ext cx="3859606" cy="134483"/>
          </a:xfr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486691" y="6717485"/>
            <a:ext cx="555597" cy="134483"/>
          </a:xfr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3" y="2084175"/>
            <a:ext cx="8964250" cy="4003178"/>
          </a:xfrm>
        </p:spPr>
        <p:txBody>
          <a:bodyPr/>
          <a:lstStyle>
            <a:lvl1pPr marL="228775" indent="-228775">
              <a:spcBef>
                <a:spcPts val="1176"/>
              </a:spcBef>
              <a:defRPr sz="2548">
                <a:latin typeface="+mn-lt"/>
              </a:defRPr>
            </a:lvl1pPr>
            <a:lvl2pPr marL="676983" indent="-228775">
              <a:spcBef>
                <a:spcPts val="1176"/>
              </a:spcBef>
              <a:buSzPct val="100000"/>
              <a:buFont typeface="Segoe UI" pitchFamily="34" charset="0"/>
              <a:buChar char="‐"/>
              <a:defRPr/>
            </a:lvl2pPr>
            <a:lvl3pPr marL="1125194" indent="-228775">
              <a:spcBef>
                <a:spcPts val="1176"/>
              </a:spcBef>
              <a:buFont typeface="Wingdings" pitchFamily="2" charset="2"/>
              <a:buChar char="§"/>
              <a:defRPr/>
            </a:lvl3pPr>
            <a:lvl4pPr marL="1568733" indent="-336158">
              <a:spcBef>
                <a:spcPts val="1176"/>
              </a:spcBef>
              <a:buFont typeface="+mj-lt"/>
              <a:buAutoNum type="arabicPeriod"/>
              <a:defRPr/>
            </a:lvl4pPr>
            <a:lvl5pPr marL="1908004" indent="-336158">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221753"/>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49820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841D8E-36FF-49C0-BC65-355C227C1536}"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5406437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841D8E-36FF-49C0-BC65-355C227C1536}"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19094754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841D8E-36FF-49C0-BC65-355C227C1536}"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2813843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841D8E-36FF-49C0-BC65-355C227C1536}"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2658754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841D8E-36FF-49C0-BC65-355C227C1536}" type="datetimeFigureOut">
              <a:rPr lang="en-GB" smtClean="0"/>
              <a:t>05/07/2016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5920894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841D8E-36FF-49C0-BC65-355C227C1536}" type="datetimeFigureOut">
              <a:rPr lang="en-GB" smtClean="0"/>
              <a:t>05/07/2016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42287907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41D8E-36FF-49C0-BC65-355C227C1536}" type="datetimeFigureOut">
              <a:rPr lang="en-GB" smtClean="0"/>
              <a:t>05/07/2016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16234588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841D8E-36FF-49C0-BC65-355C227C1536}"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55918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0"/>
            <a:ext cx="11653525" cy="927940"/>
          </a:xfrm>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Slide Number Placeholder 7"/>
          <p:cNvSpPr>
            <a:spLocks noGrp="1"/>
          </p:cNvSpPr>
          <p:nvPr>
            <p:ph type="sldNum" sz="quarter" idx="10"/>
          </p:nvPr>
        </p:nvSpPr>
        <p:spPr/>
        <p:txBody>
          <a:bodyPr/>
          <a:lstStyle>
            <a:lvl1pPr defTabSz="913949">
              <a:lnSpc>
                <a:spcPct val="90000"/>
              </a:lnSpc>
              <a:defRPr>
                <a:solidFill>
                  <a:srgbClr val="D2D2D2"/>
                </a:solidFill>
              </a:defRPr>
            </a:lvl1pPr>
          </a:lstStyle>
          <a:p>
            <a:pPr>
              <a:defRPr/>
            </a:pPr>
            <a:fld id="{53AF6356-5EF4-8745-A508-1FD5240EDB6A}" type="slidenum">
              <a:rPr/>
              <a:pPr>
                <a:defRPr/>
              </a:pPr>
              <a:t>‹#›</a:t>
            </a:fld>
            <a:endParaRPr dirty="0"/>
          </a:p>
        </p:txBody>
      </p:sp>
    </p:spTree>
    <p:extLst>
      <p:ext uri="{BB962C8B-B14F-4D97-AF65-F5344CB8AC3E}">
        <p14:creationId xmlns:p14="http://schemas.microsoft.com/office/powerpoint/2010/main" val="4189090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841D8E-36FF-49C0-BC65-355C227C1536}" type="datetimeFigureOut">
              <a:rPr lang="en-GB" smtClean="0"/>
              <a:t>05/07/2016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34191469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841D8E-36FF-49C0-BC65-355C227C1536}"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21201525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841D8E-36FF-49C0-BC65-355C227C1536}" type="datetimeFigureOut">
              <a:rPr lang="en-GB" smtClean="0"/>
              <a:t>05/07/2016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15E38D-BA95-41BD-B3A6-A988C2282ABA}" type="slidenum">
              <a:rPr lang="en-GB" smtClean="0"/>
              <a:t>‹#›</a:t>
            </a:fld>
            <a:endParaRPr lang="en-GB"/>
          </a:p>
        </p:txBody>
      </p:sp>
    </p:spTree>
    <p:extLst>
      <p:ext uri="{BB962C8B-B14F-4D97-AF65-F5344CB8AC3E}">
        <p14:creationId xmlns:p14="http://schemas.microsoft.com/office/powerpoint/2010/main" val="40620744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6041824"/>
            <a:ext cx="1613876" cy="345764"/>
          </a:xfrm>
          <a:prstGeom prst="rect">
            <a:avLst/>
          </a:prstGeom>
        </p:spPr>
      </p:pic>
    </p:spTree>
    <p:extLst>
      <p:ext uri="{BB962C8B-B14F-4D97-AF65-F5344CB8AC3E}">
        <p14:creationId xmlns:p14="http://schemas.microsoft.com/office/powerpoint/2010/main" val="357706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476318"/>
            <a:ext cx="1792850" cy="384107"/>
          </a:xfrm>
          <a:prstGeom prst="rect">
            <a:avLst/>
          </a:prstGeom>
        </p:spPr>
      </p:pic>
    </p:spTree>
    <p:extLst>
      <p:ext uri="{BB962C8B-B14F-4D97-AF65-F5344CB8AC3E}">
        <p14:creationId xmlns:p14="http://schemas.microsoft.com/office/powerpoint/2010/main" val="4255535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34086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89111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07019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2673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89068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image" Target="../media/image7.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theme" Target="../theme/theme3.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theme" Target="../theme/theme4.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6.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image" Target="../media/image12.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theme" Target="../theme/theme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84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82880" tIns="146304" rIns="182880" bIns="146304"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523" rtl="0" eaLnBrk="1" fontAlgn="auto" latinLnBrk="0" hangingPunct="1">
              <a:spcBef>
                <a:spcPts val="0"/>
              </a:spcBef>
              <a:spcAft>
                <a:spcPts val="0"/>
              </a:spcAft>
              <a:defRPr lang="en-US" sz="880"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523" fontAlgn="auto">
              <a:spcBef>
                <a:spcPts val="0"/>
              </a:spcBef>
              <a:spcAft>
                <a:spcPts val="0"/>
              </a:spcAft>
              <a:defRPr lang="en-US" sz="880" b="0" kern="1200" smtClean="0">
                <a:solidFill>
                  <a:srgbClr val="505050"/>
                </a:solidFill>
                <a:latin typeface="+mn-lt"/>
                <a:ea typeface="+mn-ea"/>
                <a:cs typeface="+mn-cs"/>
              </a:defRPr>
            </a:lvl1pPr>
          </a:lstStyle>
          <a:p>
            <a:pPr>
              <a:defRPr/>
            </a:pPr>
            <a:fld id="{3C3C22D5-B802-F942-861B-B7FDB582DA6C}" type="slidenum">
              <a:rPr/>
              <a:pPr>
                <a:defRPr/>
              </a:pPr>
              <a:t>‹#›</a:t>
            </a:fld>
            <a:endParaRPr dirty="0"/>
          </a:p>
        </p:txBody>
      </p:sp>
    </p:spTree>
    <p:extLst>
      <p:ext uri="{BB962C8B-B14F-4D97-AF65-F5344CB8AC3E}">
        <p14:creationId xmlns:p14="http://schemas.microsoft.com/office/powerpoint/2010/main" val="1706601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823"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863"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523" rtl="0" eaLnBrk="1" latinLnBrk="0" hangingPunct="1">
        <a:defRPr sz="1765" kern="1200">
          <a:solidFill>
            <a:schemeClr val="tx1"/>
          </a:solidFill>
          <a:latin typeface="+mn-lt"/>
          <a:ea typeface="+mn-ea"/>
          <a:cs typeface="+mn-cs"/>
        </a:defRPr>
      </a:lvl1pPr>
      <a:lvl2pPr marL="457259" algn="l" defTabSz="914523" rtl="0" eaLnBrk="1" latinLnBrk="0" hangingPunct="1">
        <a:defRPr sz="1765" kern="1200">
          <a:solidFill>
            <a:schemeClr val="tx1"/>
          </a:solidFill>
          <a:latin typeface="+mn-lt"/>
          <a:ea typeface="+mn-ea"/>
          <a:cs typeface="+mn-cs"/>
        </a:defRPr>
      </a:lvl2pPr>
      <a:lvl3pPr marL="914523" algn="l" defTabSz="914523" rtl="0" eaLnBrk="1" latinLnBrk="0" hangingPunct="1">
        <a:defRPr sz="1765" kern="1200">
          <a:solidFill>
            <a:schemeClr val="tx1"/>
          </a:solidFill>
          <a:latin typeface="+mn-lt"/>
          <a:ea typeface="+mn-ea"/>
          <a:cs typeface="+mn-cs"/>
        </a:defRPr>
      </a:lvl3pPr>
      <a:lvl4pPr marL="1371782" algn="l" defTabSz="914523" rtl="0" eaLnBrk="1" latinLnBrk="0" hangingPunct="1">
        <a:defRPr sz="1765" kern="1200">
          <a:solidFill>
            <a:schemeClr val="tx1"/>
          </a:solidFill>
          <a:latin typeface="+mn-lt"/>
          <a:ea typeface="+mn-ea"/>
          <a:cs typeface="+mn-cs"/>
        </a:defRPr>
      </a:lvl4pPr>
      <a:lvl5pPr marL="1829041" algn="l" defTabSz="914523" rtl="0" eaLnBrk="1" latinLnBrk="0" hangingPunct="1">
        <a:defRPr sz="1765" kern="1200">
          <a:solidFill>
            <a:schemeClr val="tx1"/>
          </a:solidFill>
          <a:latin typeface="+mn-lt"/>
          <a:ea typeface="+mn-ea"/>
          <a:cs typeface="+mn-cs"/>
        </a:defRPr>
      </a:lvl5pPr>
      <a:lvl6pPr marL="2286305" algn="l" defTabSz="914523" rtl="0" eaLnBrk="1" latinLnBrk="0" hangingPunct="1">
        <a:defRPr sz="1765" kern="1200">
          <a:solidFill>
            <a:schemeClr val="tx1"/>
          </a:solidFill>
          <a:latin typeface="+mn-lt"/>
          <a:ea typeface="+mn-ea"/>
          <a:cs typeface="+mn-cs"/>
        </a:defRPr>
      </a:lvl6pPr>
      <a:lvl7pPr marL="2743564" algn="l" defTabSz="914523" rtl="0" eaLnBrk="1" latinLnBrk="0" hangingPunct="1">
        <a:defRPr sz="1765" kern="1200">
          <a:solidFill>
            <a:schemeClr val="tx1"/>
          </a:solidFill>
          <a:latin typeface="+mn-lt"/>
          <a:ea typeface="+mn-ea"/>
          <a:cs typeface="+mn-cs"/>
        </a:defRPr>
      </a:lvl7pPr>
      <a:lvl8pPr marL="3200823" algn="l" defTabSz="914523" rtl="0" eaLnBrk="1" latinLnBrk="0" hangingPunct="1">
        <a:defRPr sz="1765" kern="1200">
          <a:solidFill>
            <a:schemeClr val="tx1"/>
          </a:solidFill>
          <a:latin typeface="+mn-lt"/>
          <a:ea typeface="+mn-ea"/>
          <a:cs typeface="+mn-cs"/>
        </a:defRPr>
      </a:lvl8pPr>
      <a:lvl9pPr marL="3658086" algn="l" defTabSz="914523"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773110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0972369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39"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81"/>
            <a:ext cx="11653522"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7284951" y="6592650"/>
            <a:ext cx="3859606" cy="134483"/>
          </a:xfrm>
          <a:prstGeom prst="rect">
            <a:avLst/>
          </a:prstGeom>
        </p:spPr>
        <p:txBody>
          <a:bodyPr vert="horz" lIns="0" tIns="0" rIns="91440" bIns="0" rtlCol="0" anchor="ctr"/>
          <a:lstStyle>
            <a:lvl1pPr marL="0" algn="r" defTabSz="914401" rtl="0" eaLnBrk="1" latinLnBrk="0" hangingPunct="1">
              <a:defRPr lang="en-US" sz="884" kern="1200">
                <a:solidFill>
                  <a:schemeClr val="tx2"/>
                </a:solidFill>
                <a:latin typeface="+mn-lt"/>
                <a:ea typeface="+mn-ea"/>
                <a:cs typeface="+mn-cs"/>
              </a:defRPr>
            </a:lvl1p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486691" y="6592650"/>
            <a:ext cx="555597" cy="134483"/>
          </a:xfrm>
          <a:prstGeom prst="rect">
            <a:avLst/>
          </a:prstGeom>
        </p:spPr>
        <p:txBody>
          <a:bodyPr vert="horz" lIns="91440" tIns="0" rIns="0" bIns="0" rtlCol="0" anchor="ctr"/>
          <a:lstStyle>
            <a:lvl1pPr algn="r">
              <a:defRPr lang="en-US" sz="884" b="0" kern="1200" smtClean="0">
                <a:solidFill>
                  <a:schemeClr val="tx2"/>
                </a:solidFill>
                <a:latin typeface="+mn-lt"/>
                <a:ea typeface="+mn-ea"/>
                <a:cs typeface="+mn-cs"/>
              </a:defRPr>
            </a:lvl1pPr>
          </a:lstStyle>
          <a:p>
            <a:pPr defTabSz="853145"/>
            <a:fld id="{27258FFF-F925-446B-8502-81C933981705}" type="slidenum">
              <a:rPr lang="en-US" smtClean="0">
                <a:solidFill>
                  <a:srgbClr val="505050"/>
                </a:solidFill>
              </a:rPr>
              <a:pPr defTabSz="853145"/>
              <a:t>‹#›</a:t>
            </a:fld>
            <a:endParaRPr lang="en-US" dirty="0">
              <a:solidFill>
                <a:srgbClr val="505050"/>
              </a:solidFill>
            </a:endParaRPr>
          </a:p>
        </p:txBody>
      </p:sp>
    </p:spTree>
    <p:extLst>
      <p:ext uri="{BB962C8B-B14F-4D97-AF65-F5344CB8AC3E}">
        <p14:creationId xmlns:p14="http://schemas.microsoft.com/office/powerpoint/2010/main" val="182871338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transition spd="slow">
    <p:fade/>
  </p:transition>
  <p:hf hdr="0" dt="0"/>
  <p:txStyles>
    <p:titleStyle>
      <a:lvl1pPr algn="l" defTabSz="914401"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58" marR="0" indent="-336158" algn="l" defTabSz="914401"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712" marR="0" indent="-236556" algn="l" defTabSz="91440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67" marR="0" indent="-224104" algn="l" defTabSz="91440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8472" marR="0" indent="-224104" algn="l" defTabSz="91440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2577" marR="0" indent="-224104" algn="l" defTabSz="91440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4602" indent="-228601" algn="l" defTabSz="91440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803" indent="-228601" algn="l" defTabSz="91440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003" indent="-228601" algn="l" defTabSz="91440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205" indent="-228601" algn="l" defTabSz="91440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401" rtl="0" eaLnBrk="1" latinLnBrk="0" hangingPunct="1">
        <a:defRPr sz="1764" kern="1200">
          <a:solidFill>
            <a:schemeClr val="tx1"/>
          </a:solidFill>
          <a:latin typeface="+mn-lt"/>
          <a:ea typeface="+mn-ea"/>
          <a:cs typeface="+mn-cs"/>
        </a:defRPr>
      </a:lvl1pPr>
      <a:lvl2pPr marL="457201" algn="l" defTabSz="914401" rtl="0" eaLnBrk="1" latinLnBrk="0" hangingPunct="1">
        <a:defRPr sz="1764" kern="1200">
          <a:solidFill>
            <a:schemeClr val="tx1"/>
          </a:solidFill>
          <a:latin typeface="+mn-lt"/>
          <a:ea typeface="+mn-ea"/>
          <a:cs typeface="+mn-cs"/>
        </a:defRPr>
      </a:lvl2pPr>
      <a:lvl3pPr marL="914401" algn="l" defTabSz="914401" rtl="0" eaLnBrk="1" latinLnBrk="0" hangingPunct="1">
        <a:defRPr sz="1764" kern="1200">
          <a:solidFill>
            <a:schemeClr val="tx1"/>
          </a:solidFill>
          <a:latin typeface="+mn-lt"/>
          <a:ea typeface="+mn-ea"/>
          <a:cs typeface="+mn-cs"/>
        </a:defRPr>
      </a:lvl3pPr>
      <a:lvl4pPr marL="1371602" algn="l" defTabSz="914401" rtl="0" eaLnBrk="1" latinLnBrk="0" hangingPunct="1">
        <a:defRPr sz="1764" kern="1200">
          <a:solidFill>
            <a:schemeClr val="tx1"/>
          </a:solidFill>
          <a:latin typeface="+mn-lt"/>
          <a:ea typeface="+mn-ea"/>
          <a:cs typeface="+mn-cs"/>
        </a:defRPr>
      </a:lvl4pPr>
      <a:lvl5pPr marL="1828801" algn="l" defTabSz="914401" rtl="0" eaLnBrk="1" latinLnBrk="0" hangingPunct="1">
        <a:defRPr sz="1764" kern="1200">
          <a:solidFill>
            <a:schemeClr val="tx1"/>
          </a:solidFill>
          <a:latin typeface="+mn-lt"/>
          <a:ea typeface="+mn-ea"/>
          <a:cs typeface="+mn-cs"/>
        </a:defRPr>
      </a:lvl5pPr>
      <a:lvl6pPr marL="2286003" algn="l" defTabSz="914401" rtl="0" eaLnBrk="1" latinLnBrk="0" hangingPunct="1">
        <a:defRPr sz="1764" kern="1200">
          <a:solidFill>
            <a:schemeClr val="tx1"/>
          </a:solidFill>
          <a:latin typeface="+mn-lt"/>
          <a:ea typeface="+mn-ea"/>
          <a:cs typeface="+mn-cs"/>
        </a:defRPr>
      </a:lvl6pPr>
      <a:lvl7pPr marL="2743204" algn="l" defTabSz="914401" rtl="0" eaLnBrk="1" latinLnBrk="0" hangingPunct="1">
        <a:defRPr sz="1764" kern="1200">
          <a:solidFill>
            <a:schemeClr val="tx1"/>
          </a:solidFill>
          <a:latin typeface="+mn-lt"/>
          <a:ea typeface="+mn-ea"/>
          <a:cs typeface="+mn-cs"/>
        </a:defRPr>
      </a:lvl7pPr>
      <a:lvl8pPr marL="3200403" algn="l" defTabSz="914401" rtl="0" eaLnBrk="1" latinLnBrk="0" hangingPunct="1">
        <a:defRPr sz="1764" kern="1200">
          <a:solidFill>
            <a:schemeClr val="tx1"/>
          </a:solidFill>
          <a:latin typeface="+mn-lt"/>
          <a:ea typeface="+mn-ea"/>
          <a:cs typeface="+mn-cs"/>
        </a:defRPr>
      </a:lvl8pPr>
      <a:lvl9pPr marL="3657604" algn="l" defTabSz="914401" rtl="0" eaLnBrk="1" latinLnBrk="0" hangingPunct="1">
        <a:defRPr sz="176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841D8E-36FF-49C0-BC65-355C227C1536}" type="datetimeFigureOut">
              <a:rPr lang="en-GB" smtClean="0"/>
              <a:t>05/07/2016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5E38D-BA95-41BD-B3A6-A988C2282ABA}" type="slidenum">
              <a:rPr lang="en-GB" smtClean="0"/>
              <a:t>‹#›</a:t>
            </a:fld>
            <a:endParaRPr lang="en-GB"/>
          </a:p>
        </p:txBody>
      </p:sp>
    </p:spTree>
    <p:extLst>
      <p:ext uri="{BB962C8B-B14F-4D97-AF65-F5344CB8AC3E}">
        <p14:creationId xmlns:p14="http://schemas.microsoft.com/office/powerpoint/2010/main" val="940441890"/>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15559242"/>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7" r:id="rId27"/>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CB3A85-E3DF-448B-99B6-37123EF3735F}" type="datetimeFigureOut">
              <a:rPr lang="en-GB" smtClean="0"/>
              <a:t>05/07/2016</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97F5BEB-6B7F-417C-960D-C6CA4305E3FF}" type="slidenum">
              <a:rPr lang="en-GB" smtClean="0"/>
              <a:t>‹#›</a:t>
            </a:fld>
            <a:endParaRPr lang="en-GB"/>
          </a:p>
        </p:txBody>
      </p:sp>
    </p:spTree>
    <p:extLst>
      <p:ext uri="{BB962C8B-B14F-4D97-AF65-F5344CB8AC3E}">
        <p14:creationId xmlns:p14="http://schemas.microsoft.com/office/powerpoint/2010/main" val="85592630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even.jarvis@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hyperlink" Target="http://www.x2biosystems.com/"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3.xml"/><Relationship Id="rId6" Type="http://schemas.openxmlformats.org/officeDocument/2006/relationships/hyperlink" Target="http://instanda.com/" TargetMode="External"/><Relationship Id="rId5" Type="http://schemas.openxmlformats.org/officeDocument/2006/relationships/image" Target="../media/image28.png"/><Relationship Id="rId4" Type="http://schemas.openxmlformats.org/officeDocument/2006/relationships/hyperlink" Target="https://huskyfinance.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hyperlink" Target="mailto:steven.jarvis@microsoft.com"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en-gb/offers/azure-pass/" TargetMode="External"/><Relationship Id="rId3" Type="http://schemas.openxmlformats.org/officeDocument/2006/relationships/hyperlink" Target="https://azure.microsoft.com/en-gb/pricing/free-trial/" TargetMode="External"/><Relationship Id="rId7" Type="http://schemas.openxmlformats.org/officeDocument/2006/relationships/hyperlink" Target="https://mspartner.microsoft.com/en/uk/pages/membership/action-pack-application-design-development.aspx" TargetMode="External"/><Relationship Id="rId2" Type="http://schemas.openxmlformats.org/officeDocument/2006/relationships/notesSlide" Target="../notesSlides/notesSlide11.xml"/><Relationship Id="rId1" Type="http://schemas.openxmlformats.org/officeDocument/2006/relationships/slideLayout" Target="../slideLayouts/slideLayout87.xml"/><Relationship Id="rId6" Type="http://schemas.openxmlformats.org/officeDocument/2006/relationships/hyperlink" Target="https://www.visualstudio.com/products/subscriber-benefits-vs#SKUDetailList_1" TargetMode="External"/><Relationship Id="rId5" Type="http://schemas.openxmlformats.org/officeDocument/2006/relationships/hyperlink" Target="https://mspartner.microsoft.com/en/uk/pages/membership/msdn-subscriptions.aspx" TargetMode="External"/><Relationship Id="rId4" Type="http://schemas.openxmlformats.org/officeDocument/2006/relationships/hyperlink" Target="https://www.microsoft.com/bizspark/default.aspx" TargetMode="External"/><Relationship Id="rId9" Type="http://schemas.openxmlformats.org/officeDocument/2006/relationships/hyperlink" Target="https://www.microsoft.com/bizspark/plus/default.aspx"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mailto:aznext@microsoft.com" TargetMode="External"/><Relationship Id="rId3" Type="http://schemas.openxmlformats.org/officeDocument/2006/relationships/hyperlink" Target="http://www.windowsazure.com/en-us/support/plans/" TargetMode="External"/><Relationship Id="rId7" Type="http://schemas.openxmlformats.org/officeDocument/2006/relationships/hyperlink" Target="mailto:PDAzure@microsoft.com" TargetMode="External"/><Relationship Id="rId2" Type="http://schemas.openxmlformats.org/officeDocument/2006/relationships/slideLayout" Target="../slideLayouts/slideLayout87.xml"/><Relationship Id="rId1" Type="http://schemas.openxmlformats.org/officeDocument/2006/relationships/themeOverride" Target="../theme/themeOverride1.xml"/><Relationship Id="rId6" Type="http://schemas.openxmlformats.org/officeDocument/2006/relationships/hyperlink" Target="mailto:APTSI@microsoft.com" TargetMode="External"/><Relationship Id="rId5" Type="http://schemas.openxmlformats.org/officeDocument/2006/relationships/hyperlink" Target="mailto:wasmsesc@microsoft.com" TargetMode="External"/><Relationship Id="rId4" Type="http://schemas.openxmlformats.org/officeDocument/2006/relationships/hyperlink" Target="http://www.windowsazure.com/en-us/support/faq/"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hyperlink" Target="http://www.microsoftgotomarket.com/" TargetMode="External"/><Relationship Id="rId4" Type="http://schemas.openxmlformats.org/officeDocument/2006/relationships/hyperlink" Target="mailto:MicrosoftGTM@Microsoft.com"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blogs.windows.com/business/2016/06/16/the-cromwell-pilots-the-connected-room-experience-with-windows-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idx="4294967295"/>
          </p:nvPr>
        </p:nvSpPr>
        <p:spPr>
          <a:xfrm>
            <a:off x="302905" y="889130"/>
            <a:ext cx="6091903" cy="1269939"/>
          </a:xfrm>
        </p:spPr>
        <p:txBody>
          <a:bodyPr/>
          <a:lstStyle/>
          <a:p>
            <a:br>
              <a:rPr lang="en-US" sz="1765" dirty="0">
                <a:solidFill>
                  <a:schemeClr val="bg1"/>
                </a:solidFill>
              </a:rPr>
            </a:br>
            <a:r>
              <a:rPr lang="en-US" sz="4705" dirty="0">
                <a:solidFill>
                  <a:schemeClr val="bg1"/>
                </a:solidFill>
              </a:rPr>
              <a:t>ISV Partnership</a:t>
            </a:r>
          </a:p>
        </p:txBody>
      </p:sp>
      <p:sp>
        <p:nvSpPr>
          <p:cNvPr id="14" name="Text Placeholder 13"/>
          <p:cNvSpPr>
            <a:spLocks noGrp="1"/>
          </p:cNvSpPr>
          <p:nvPr>
            <p:ph type="body" sz="quarter" idx="12"/>
          </p:nvPr>
        </p:nvSpPr>
        <p:spPr>
          <a:xfrm>
            <a:off x="343942" y="3279596"/>
            <a:ext cx="6050867" cy="896425"/>
          </a:xfrm>
        </p:spPr>
        <p:txBody>
          <a:bodyPr/>
          <a:lstStyle/>
          <a:p>
            <a:r>
              <a:rPr lang="en-US" sz="1961" dirty="0">
                <a:solidFill>
                  <a:schemeClr val="bg1"/>
                </a:solidFill>
              </a:rPr>
              <a:t>Steve Jarvis – Partner Business Evangelist (PBE)</a:t>
            </a:r>
          </a:p>
          <a:p>
            <a:r>
              <a:rPr lang="en-US" sz="1961" dirty="0">
                <a:solidFill>
                  <a:schemeClr val="bg1"/>
                </a:solidFill>
                <a:hlinkClick r:id="rId3"/>
              </a:rPr>
              <a:t>steven.jarvis@microsoft.com</a:t>
            </a:r>
            <a:r>
              <a:rPr lang="en-US" sz="1961" dirty="0">
                <a:solidFill>
                  <a:schemeClr val="bg1"/>
                </a:solidFill>
              </a:rPr>
              <a:t> </a:t>
            </a:r>
          </a:p>
        </p:txBody>
      </p:sp>
    </p:spTree>
    <p:extLst>
      <p:ext uri="{BB962C8B-B14F-4D97-AF65-F5344CB8AC3E}">
        <p14:creationId xmlns:p14="http://schemas.microsoft.com/office/powerpoint/2010/main" val="30349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2748" y="488372"/>
            <a:ext cx="7407285" cy="4249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7571326" y="2926833"/>
            <a:ext cx="3267257" cy="3298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4"/>
          <p:cNvSpPr/>
          <p:nvPr/>
        </p:nvSpPr>
        <p:spPr>
          <a:xfrm>
            <a:off x="1062748" y="5012292"/>
            <a:ext cx="3377399" cy="369332"/>
          </a:xfrm>
          <a:prstGeom prst="rect">
            <a:avLst/>
          </a:prstGeom>
        </p:spPr>
        <p:txBody>
          <a:bodyPr wrap="none">
            <a:spAutoFit/>
          </a:bodyPr>
          <a:lstStyle/>
          <a:p>
            <a:r>
              <a:rPr lang="en-GB" dirty="0">
                <a:hlinkClick r:id="rId5"/>
              </a:rPr>
              <a:t>http://www.x2biosystems.com/</a:t>
            </a:r>
            <a:r>
              <a:rPr lang="en-GB" dirty="0"/>
              <a:t> </a:t>
            </a:r>
          </a:p>
        </p:txBody>
      </p:sp>
    </p:spTree>
    <p:extLst>
      <p:ext uri="{BB962C8B-B14F-4D97-AF65-F5344CB8AC3E}">
        <p14:creationId xmlns:p14="http://schemas.microsoft.com/office/powerpoint/2010/main" val="17572095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7954" y="440097"/>
            <a:ext cx="10845209" cy="6002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2035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8143" y="571500"/>
            <a:ext cx="8227693" cy="33464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Rectangle 3"/>
          <p:cNvSpPr/>
          <p:nvPr/>
        </p:nvSpPr>
        <p:spPr>
          <a:xfrm>
            <a:off x="279289" y="4009767"/>
            <a:ext cx="2895793" cy="369332"/>
          </a:xfrm>
          <a:prstGeom prst="rect">
            <a:avLst/>
          </a:prstGeom>
        </p:spPr>
        <p:txBody>
          <a:bodyPr wrap="none">
            <a:spAutoFit/>
          </a:bodyPr>
          <a:lstStyle/>
          <a:p>
            <a:r>
              <a:rPr lang="en-GB" dirty="0">
                <a:hlinkClick r:id="rId4"/>
              </a:rPr>
              <a:t>https://huskyfinance.com/</a:t>
            </a:r>
            <a:r>
              <a:rPr lang="en-GB" dirty="0"/>
              <a:t> </a:t>
            </a:r>
          </a:p>
        </p:txBody>
      </p:sp>
      <p:pic>
        <p:nvPicPr>
          <p:cNvPr id="5" name="Picture 4"/>
          <p:cNvPicPr>
            <a:picLocks noChangeAspect="1"/>
          </p:cNvPicPr>
          <p:nvPr/>
        </p:nvPicPr>
        <p:blipFill>
          <a:blip r:embed="rId5"/>
          <a:stretch>
            <a:fillRect/>
          </a:stretch>
        </p:blipFill>
        <p:spPr>
          <a:xfrm>
            <a:off x="4148656" y="3724817"/>
            <a:ext cx="7688118" cy="253266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Rectangle 5"/>
          <p:cNvSpPr/>
          <p:nvPr/>
        </p:nvSpPr>
        <p:spPr>
          <a:xfrm>
            <a:off x="9494466" y="3255661"/>
            <a:ext cx="2342308" cy="369332"/>
          </a:xfrm>
          <a:prstGeom prst="rect">
            <a:avLst/>
          </a:prstGeom>
        </p:spPr>
        <p:txBody>
          <a:bodyPr wrap="none">
            <a:spAutoFit/>
          </a:bodyPr>
          <a:lstStyle/>
          <a:p>
            <a:r>
              <a:rPr lang="en-GB" dirty="0">
                <a:hlinkClick r:id="rId6"/>
              </a:rPr>
              <a:t>http://instanda.com/</a:t>
            </a:r>
            <a:r>
              <a:rPr lang="en-GB" dirty="0"/>
              <a:t> </a:t>
            </a:r>
          </a:p>
        </p:txBody>
      </p:sp>
      <p:pic>
        <p:nvPicPr>
          <p:cNvPr id="7" name="Picture 6"/>
          <p:cNvPicPr>
            <a:picLocks noChangeAspect="1"/>
          </p:cNvPicPr>
          <p:nvPr/>
        </p:nvPicPr>
        <p:blipFill>
          <a:blip r:embed="rId7"/>
          <a:stretch>
            <a:fillRect/>
          </a:stretch>
        </p:blipFill>
        <p:spPr>
          <a:xfrm>
            <a:off x="279289" y="4470916"/>
            <a:ext cx="3629258" cy="2181416"/>
          </a:xfrm>
          <a:prstGeom prst="rect">
            <a:avLst/>
          </a:prstGeom>
        </p:spPr>
      </p:pic>
    </p:spTree>
    <p:extLst>
      <p:ext uri="{BB962C8B-B14F-4D97-AF65-F5344CB8AC3E}">
        <p14:creationId xmlns:p14="http://schemas.microsoft.com/office/powerpoint/2010/main" val="3987819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509"/>
            <a:ext cx="5378548" cy="1077163"/>
          </a:xfrm>
        </p:spPr>
        <p:txBody>
          <a:bodyPr/>
          <a:lstStyle/>
          <a:p>
            <a:r>
              <a:rPr lang="en-US" dirty="0"/>
              <a:t>What’s next?</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3972873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39109" y="3324910"/>
            <a:ext cx="8387083" cy="1060622"/>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Which Azure Components should I use?</a:t>
            </a:r>
          </a:p>
        </p:txBody>
      </p:sp>
      <p:sp>
        <p:nvSpPr>
          <p:cNvPr id="4" name="Title 1"/>
          <p:cNvSpPr txBox="1">
            <a:spLocks/>
          </p:cNvSpPr>
          <p:nvPr/>
        </p:nvSpPr>
        <p:spPr>
          <a:xfrm>
            <a:off x="59247" y="4345593"/>
            <a:ext cx="7589523" cy="815136"/>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What tools are available? </a:t>
            </a:r>
          </a:p>
        </p:txBody>
      </p:sp>
      <p:sp>
        <p:nvSpPr>
          <p:cNvPr id="5" name="Title 1"/>
          <p:cNvSpPr txBox="1">
            <a:spLocks/>
          </p:cNvSpPr>
          <p:nvPr/>
        </p:nvSpPr>
        <p:spPr>
          <a:xfrm>
            <a:off x="59247" y="462567"/>
            <a:ext cx="8823962" cy="859207"/>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How can you help me go-to-market?</a:t>
            </a:r>
          </a:p>
        </p:txBody>
      </p:sp>
      <p:sp>
        <p:nvSpPr>
          <p:cNvPr id="6" name="Title 1"/>
          <p:cNvSpPr txBox="1">
            <a:spLocks/>
          </p:cNvSpPr>
          <p:nvPr/>
        </p:nvSpPr>
        <p:spPr>
          <a:xfrm>
            <a:off x="59247" y="2148946"/>
            <a:ext cx="10774684" cy="9130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How can I promote my solution within Microsoft? </a:t>
            </a:r>
          </a:p>
        </p:txBody>
      </p:sp>
      <p:sp>
        <p:nvSpPr>
          <p:cNvPr id="7" name="Title 1"/>
          <p:cNvSpPr txBox="1">
            <a:spLocks/>
          </p:cNvSpPr>
          <p:nvPr/>
        </p:nvSpPr>
        <p:spPr>
          <a:xfrm>
            <a:off x="4896408" y="1232767"/>
            <a:ext cx="7589523" cy="815136"/>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What Support Options do I need?</a:t>
            </a:r>
          </a:p>
        </p:txBody>
      </p:sp>
      <p:sp>
        <p:nvSpPr>
          <p:cNvPr id="8" name="Title 1"/>
          <p:cNvSpPr txBox="1">
            <a:spLocks/>
          </p:cNvSpPr>
          <p:nvPr/>
        </p:nvSpPr>
        <p:spPr>
          <a:xfrm>
            <a:off x="4266791" y="5201652"/>
            <a:ext cx="9626601" cy="934997"/>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Should I use PaaS or IaaS?</a:t>
            </a:r>
          </a:p>
        </p:txBody>
      </p:sp>
      <p:sp>
        <p:nvSpPr>
          <p:cNvPr id="9" name="Title 1"/>
          <p:cNvSpPr txBox="1">
            <a:spLocks/>
          </p:cNvSpPr>
          <p:nvPr/>
        </p:nvSpPr>
        <p:spPr>
          <a:xfrm>
            <a:off x="1770283" y="5976849"/>
            <a:ext cx="7589523" cy="815136"/>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8627"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000" b="1" dirty="0"/>
              <a:t>Who’s my aligned PBE? </a:t>
            </a:r>
          </a:p>
        </p:txBody>
      </p:sp>
    </p:spTree>
    <p:extLst>
      <p:ext uri="{BB962C8B-B14F-4D97-AF65-F5344CB8AC3E}">
        <p14:creationId xmlns:p14="http://schemas.microsoft.com/office/powerpoint/2010/main" val="3992244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0-#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500" fill="hold"/>
                                        <p:tgtEl>
                                          <p:spTgt spid="3"/>
                                        </p:tgtEl>
                                        <p:attrNameLst>
                                          <p:attrName>ppt_x</p:attrName>
                                        </p:attrNameLst>
                                      </p:cBhvr>
                                      <p:tavLst>
                                        <p:tav tm="0">
                                          <p:val>
                                            <p:strVal val="#ppt_x"/>
                                          </p:val>
                                        </p:tav>
                                        <p:tav tm="100000">
                                          <p:val>
                                            <p:strVal val="#ppt_x"/>
                                          </p:val>
                                        </p:tav>
                                      </p:tavLst>
                                    </p:anim>
                                    <p:anim calcmode="lin" valueType="num">
                                      <p:cBhvr additive="base">
                                        <p:cTn id="16" dur="1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1+#ppt_w/2"/>
                                          </p:val>
                                        </p:tav>
                                        <p:tav tm="100000">
                                          <p:val>
                                            <p:strVal val="#ppt_x"/>
                                          </p:val>
                                        </p:tav>
                                      </p:tavLst>
                                    </p:anim>
                                    <p:anim calcmode="lin" valueType="num">
                                      <p:cBhvr additive="base">
                                        <p:cTn id="20" dur="1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750" fill="hold"/>
                                        <p:tgtEl>
                                          <p:spTgt spid="6"/>
                                        </p:tgtEl>
                                        <p:attrNameLst>
                                          <p:attrName>ppt_x</p:attrName>
                                        </p:attrNameLst>
                                      </p:cBhvr>
                                      <p:tavLst>
                                        <p:tav tm="0">
                                          <p:val>
                                            <p:strVal val="#ppt_x"/>
                                          </p:val>
                                        </p:tav>
                                        <p:tav tm="100000">
                                          <p:val>
                                            <p:strVal val="#ppt_x"/>
                                          </p:val>
                                        </p:tav>
                                      </p:tavLst>
                                    </p:anim>
                                    <p:anim calcmode="lin" valueType="num">
                                      <p:cBhvr additive="base">
                                        <p:cTn id="24" dur="17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3"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250" fill="hold"/>
                                        <p:tgtEl>
                                          <p:spTgt spid="8"/>
                                        </p:tgtEl>
                                        <p:attrNameLst>
                                          <p:attrName>ppt_x</p:attrName>
                                        </p:attrNameLst>
                                      </p:cBhvr>
                                      <p:tavLst>
                                        <p:tav tm="0">
                                          <p:val>
                                            <p:strVal val="1+#ppt_w/2"/>
                                          </p:val>
                                        </p:tav>
                                        <p:tav tm="100000">
                                          <p:val>
                                            <p:strVal val="#ppt_x"/>
                                          </p:val>
                                        </p:tav>
                                      </p:tavLst>
                                    </p:anim>
                                    <p:anim calcmode="lin" valueType="num">
                                      <p:cBhvr additive="base">
                                        <p:cTn id="28" dur="225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250" fill="hold"/>
                                        <p:tgtEl>
                                          <p:spTgt spid="9"/>
                                        </p:tgtEl>
                                        <p:attrNameLst>
                                          <p:attrName>ppt_x</p:attrName>
                                        </p:attrNameLst>
                                      </p:cBhvr>
                                      <p:tavLst>
                                        <p:tav tm="0">
                                          <p:val>
                                            <p:strVal val="0-#ppt_w/2"/>
                                          </p:val>
                                        </p:tav>
                                        <p:tav tm="100000">
                                          <p:val>
                                            <p:strVal val="#ppt_x"/>
                                          </p:val>
                                        </p:tav>
                                      </p:tavLst>
                                    </p:anim>
                                    <p:anim calcmode="lin" valueType="num">
                                      <p:cBhvr additive="base">
                                        <p:cTn id="32"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98437"/>
            <a:ext cx="10515600" cy="1325563"/>
          </a:xfrm>
        </p:spPr>
        <p:txBody>
          <a:bodyPr>
            <a:normAutofit/>
          </a:bodyPr>
          <a:lstStyle/>
          <a:p>
            <a:r>
              <a:rPr lang="en-GB" sz="3600" dirty="0">
                <a:latin typeface="Segoe UI" panose="020B0502040204020203" pitchFamily="34" charset="0"/>
                <a:cs typeface="Segoe UI" panose="020B0502040204020203" pitchFamily="34" charset="0"/>
              </a:rPr>
              <a:t>Upcoming Events </a:t>
            </a:r>
          </a:p>
        </p:txBody>
      </p:sp>
      <p:sp>
        <p:nvSpPr>
          <p:cNvPr id="5" name="Content Placeholder 4"/>
          <p:cNvSpPr>
            <a:spLocks noGrp="1"/>
          </p:cNvSpPr>
          <p:nvPr>
            <p:ph idx="1"/>
          </p:nvPr>
        </p:nvSpPr>
        <p:spPr>
          <a:xfrm>
            <a:off x="838200" y="1524000"/>
            <a:ext cx="10515600" cy="5075583"/>
          </a:xfrm>
        </p:spPr>
        <p:txBody>
          <a:bodyPr>
            <a:normAutofit/>
          </a:bodyPr>
          <a:lstStyle/>
          <a:p>
            <a:r>
              <a:rPr lang="en-GB" b="1" dirty="0">
                <a:latin typeface="Segoe UI" panose="020B0502040204020203" pitchFamily="34" charset="0"/>
                <a:cs typeface="Segoe UI" panose="020B0502040204020203" pitchFamily="34" charset="0"/>
              </a:rPr>
              <a:t>Data Best Practise Workshop – Sept 1</a:t>
            </a:r>
            <a:r>
              <a:rPr lang="en-GB" b="1" baseline="30000" dirty="0">
                <a:latin typeface="Segoe UI" panose="020B0502040204020203" pitchFamily="34" charset="0"/>
                <a:cs typeface="Segoe UI" panose="020B0502040204020203" pitchFamily="34" charset="0"/>
              </a:rPr>
              <a:t>st</a:t>
            </a:r>
            <a:r>
              <a:rPr lang="en-GB" b="1" dirty="0">
                <a:latin typeface="Segoe UI" panose="020B0502040204020203" pitchFamily="34" charset="0"/>
                <a:cs typeface="Segoe UI" panose="020B0502040204020203" pitchFamily="34" charset="0"/>
              </a:rPr>
              <a:t> </a:t>
            </a:r>
          </a:p>
          <a:p>
            <a:pPr lvl="1"/>
            <a:r>
              <a:rPr lang="en-GB" dirty="0">
                <a:latin typeface="Segoe UI" panose="020B0502040204020203" pitchFamily="34" charset="0"/>
                <a:cs typeface="Segoe UI" panose="020B0502040204020203" pitchFamily="34" charset="0"/>
              </a:rPr>
              <a:t>Migrating to the Cloud </a:t>
            </a:r>
          </a:p>
          <a:p>
            <a:r>
              <a:rPr lang="en-GB" b="1" dirty="0">
                <a:latin typeface="Segoe UI" panose="020B0502040204020203" pitchFamily="34" charset="0"/>
                <a:cs typeface="Segoe UI" panose="020B0502040204020203" pitchFamily="34" charset="0"/>
              </a:rPr>
              <a:t>Nano Satellite Hackathon – Sept 2</a:t>
            </a:r>
            <a:r>
              <a:rPr lang="en-GB" b="1" baseline="30000" dirty="0">
                <a:latin typeface="Segoe UI" panose="020B0502040204020203" pitchFamily="34" charset="0"/>
                <a:cs typeface="Segoe UI" panose="020B0502040204020203" pitchFamily="34" charset="0"/>
              </a:rPr>
              <a:t>nd</a:t>
            </a:r>
            <a:r>
              <a:rPr lang="en-GB" b="1" dirty="0">
                <a:latin typeface="Segoe UI" panose="020B0502040204020203" pitchFamily="34" charset="0"/>
                <a:cs typeface="Segoe UI" panose="020B0502040204020203" pitchFamily="34" charset="0"/>
              </a:rPr>
              <a:t> </a:t>
            </a:r>
          </a:p>
          <a:p>
            <a:pPr lvl="1"/>
            <a:r>
              <a:rPr lang="en-GB" dirty="0">
                <a:latin typeface="Segoe UI" panose="020B0502040204020203" pitchFamily="34" charset="0"/>
                <a:cs typeface="Segoe UI" panose="020B0502040204020203" pitchFamily="34" charset="0"/>
              </a:rPr>
              <a:t>Build Apps or Services using the BBC </a:t>
            </a:r>
            <a:r>
              <a:rPr lang="en-GB" dirty="0" err="1">
                <a:latin typeface="Segoe UI" panose="020B0502040204020203" pitchFamily="34" charset="0"/>
                <a:cs typeface="Segoe UI" panose="020B0502040204020203" pitchFamily="34" charset="0"/>
              </a:rPr>
              <a:t>Microbit</a:t>
            </a:r>
            <a:r>
              <a:rPr lang="en-GB" dirty="0">
                <a:latin typeface="Segoe UI" panose="020B0502040204020203" pitchFamily="34" charset="0"/>
                <a:cs typeface="Segoe UI" panose="020B0502040204020203" pitchFamily="34" charset="0"/>
              </a:rPr>
              <a:t> and Nano Satellite Kit</a:t>
            </a:r>
          </a:p>
          <a:p>
            <a:pPr lvl="1"/>
            <a:r>
              <a:rPr lang="en-GB" dirty="0">
                <a:latin typeface="Segoe UI" panose="020B0502040204020203" pitchFamily="34" charset="0"/>
                <a:cs typeface="Segoe UI" panose="020B0502040204020203" pitchFamily="34" charset="0"/>
              </a:rPr>
              <a:t>Winners will be showcased at the New Scientist Live Event on Sept 22</a:t>
            </a:r>
            <a:r>
              <a:rPr lang="en-GB" baseline="30000" dirty="0">
                <a:latin typeface="Segoe UI" panose="020B0502040204020203" pitchFamily="34" charset="0"/>
                <a:cs typeface="Segoe UI" panose="020B0502040204020203" pitchFamily="34" charset="0"/>
              </a:rPr>
              <a:t>nd</a:t>
            </a:r>
            <a:r>
              <a:rPr lang="en-GB" dirty="0">
                <a:latin typeface="Segoe UI" panose="020B0502040204020203" pitchFamily="34" charset="0"/>
                <a:cs typeface="Segoe UI" panose="020B0502040204020203" pitchFamily="34" charset="0"/>
              </a:rPr>
              <a:t> -25</a:t>
            </a:r>
            <a:r>
              <a:rPr lang="en-GB" baseline="30000" dirty="0">
                <a:latin typeface="Segoe UI" panose="020B0502040204020203" pitchFamily="34" charset="0"/>
                <a:cs typeface="Segoe UI" panose="020B0502040204020203" pitchFamily="34" charset="0"/>
              </a:rPr>
              <a:t>th</a:t>
            </a:r>
            <a:endParaRPr lang="en-GB" dirty="0">
              <a:latin typeface="Segoe UI" panose="020B0502040204020203" pitchFamily="34" charset="0"/>
              <a:cs typeface="Segoe UI" panose="020B0502040204020203" pitchFamily="34" charset="0"/>
            </a:endParaRPr>
          </a:p>
          <a:p>
            <a:r>
              <a:rPr lang="en-GB" b="1" dirty="0">
                <a:latin typeface="Segoe UI" panose="020B0502040204020203" pitchFamily="34" charset="0"/>
                <a:cs typeface="Segoe UI" panose="020B0502040204020203" pitchFamily="34" charset="0"/>
              </a:rPr>
              <a:t>Azure Technical Briefing Day – Sept 8</a:t>
            </a:r>
            <a:r>
              <a:rPr lang="en-GB" b="1" baseline="30000" dirty="0">
                <a:latin typeface="Segoe UI" panose="020B0502040204020203" pitchFamily="34" charset="0"/>
                <a:cs typeface="Segoe UI" panose="020B0502040204020203" pitchFamily="34" charset="0"/>
              </a:rPr>
              <a:t>th</a:t>
            </a:r>
          </a:p>
          <a:p>
            <a:pPr lvl="1"/>
            <a:r>
              <a:rPr lang="en-GB" dirty="0">
                <a:latin typeface="Segoe UI" panose="020B0502040204020203" pitchFamily="34" charset="0"/>
                <a:cs typeface="Segoe UI" panose="020B0502040204020203" pitchFamily="34" charset="0"/>
              </a:rPr>
              <a:t>IaaS Master Class</a:t>
            </a:r>
          </a:p>
          <a:p>
            <a:pPr lvl="1"/>
            <a:endParaRPr lang="en-GB" dirty="0"/>
          </a:p>
          <a:p>
            <a:pPr lvl="1"/>
            <a:endParaRPr lang="en-GB" dirty="0"/>
          </a:p>
          <a:p>
            <a:endParaRPr lang="en-GB" dirty="0"/>
          </a:p>
        </p:txBody>
      </p:sp>
    </p:spTree>
    <p:extLst>
      <p:ext uri="{BB962C8B-B14F-4D97-AF65-F5344CB8AC3E}">
        <p14:creationId xmlns:p14="http://schemas.microsoft.com/office/powerpoint/2010/main" val="212325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6453" y="935110"/>
            <a:ext cx="3155428" cy="704948"/>
          </a:xfrm>
        </p:spPr>
        <p:txBody>
          <a:bodyPr/>
          <a:lstStyle/>
          <a:p>
            <a:r>
              <a:rPr lang="en-US" sz="5100" dirty="0"/>
              <a:t>Thank You!</a:t>
            </a:r>
          </a:p>
        </p:txBody>
      </p:sp>
      <p:sp>
        <p:nvSpPr>
          <p:cNvPr id="3" name="Text Placeholder 13"/>
          <p:cNvSpPr txBox="1">
            <a:spLocks/>
          </p:cNvSpPr>
          <p:nvPr/>
        </p:nvSpPr>
        <p:spPr>
          <a:xfrm>
            <a:off x="2979565" y="1913376"/>
            <a:ext cx="6050867" cy="896425"/>
          </a:xfrm>
          <a:prstGeom prst="rect">
            <a:avLst/>
          </a:prstGeom>
        </p:spPr>
        <p:txBody>
          <a:bodyPr/>
          <a:lstStyle>
            <a:lvl1pPr marL="336145" indent="-336145" algn="l" defTabSz="913505" rtl="0" fontAlgn="base">
              <a:lnSpc>
                <a:spcPct val="90000"/>
              </a:lnSpc>
              <a:spcBef>
                <a:spcPct val="20000"/>
              </a:spcBef>
              <a:spcAft>
                <a:spcPct val="0"/>
              </a:spcAft>
              <a:buSzPct val="90000"/>
              <a:buFont typeface="Arial" charset="0"/>
              <a:buChar char="•"/>
              <a:defRPr sz="3823"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863"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ctr">
              <a:buNone/>
            </a:pPr>
            <a:r>
              <a:rPr lang="en-US" sz="1961" dirty="0">
                <a:solidFill>
                  <a:schemeClr val="bg1"/>
                </a:solidFill>
              </a:rPr>
              <a:t>Steve Jarvis – Partner Business Evangelist (PBE)</a:t>
            </a:r>
          </a:p>
          <a:p>
            <a:pPr marL="0" indent="0" algn="ctr">
              <a:buNone/>
            </a:pPr>
            <a:r>
              <a:rPr lang="en-US" sz="1961" dirty="0">
                <a:solidFill>
                  <a:schemeClr val="tx1">
                    <a:lumMod val="50000"/>
                  </a:schemeClr>
                </a:solidFill>
                <a:hlinkClick r:id="rId2"/>
              </a:rPr>
              <a:t>steven.jarvis@microsoft.com</a:t>
            </a:r>
            <a:r>
              <a:rPr lang="en-US" sz="1961" dirty="0">
                <a:solidFill>
                  <a:schemeClr val="bg1"/>
                </a:solidFill>
              </a:rPr>
              <a:t> </a:t>
            </a:r>
          </a:p>
        </p:txBody>
      </p:sp>
    </p:spTree>
    <p:extLst>
      <p:ext uri="{BB962C8B-B14F-4D97-AF65-F5344CB8AC3E}">
        <p14:creationId xmlns:p14="http://schemas.microsoft.com/office/powerpoint/2010/main" val="16724167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217" y="200585"/>
            <a:ext cx="11409366" cy="508332"/>
          </a:xfrm>
        </p:spPr>
        <p:txBody>
          <a:bodyPr>
            <a:noAutofit/>
          </a:bodyPr>
          <a:lstStyle/>
          <a:p>
            <a:r>
              <a:rPr lang="en-GB" sz="2900" dirty="0"/>
              <a:t>Use free/low-cost Azure licences for a pilot. Ways to get them include …</a:t>
            </a:r>
          </a:p>
        </p:txBody>
      </p:sp>
      <p:graphicFrame>
        <p:nvGraphicFramePr>
          <p:cNvPr id="3" name="Table 2"/>
          <p:cNvGraphicFramePr>
            <a:graphicFrameLocks noGrp="1"/>
          </p:cNvGraphicFramePr>
          <p:nvPr>
            <p:extLst/>
          </p:nvPr>
        </p:nvGraphicFramePr>
        <p:xfrm>
          <a:off x="218362" y="820500"/>
          <a:ext cx="11737075" cy="5710623"/>
        </p:xfrm>
        <a:graphic>
          <a:graphicData uri="http://schemas.openxmlformats.org/drawingml/2006/table">
            <a:tbl>
              <a:tblPr firstRow="1" firstCol="1" bandRow="1">
                <a:effectLst>
                  <a:outerShdw blurRad="50800" dist="177800" dir="2700000" algn="tl" rotWithShape="0">
                    <a:prstClr val="black">
                      <a:alpha val="40000"/>
                    </a:prstClr>
                  </a:outerShdw>
                </a:effectLst>
                <a:tableStyleId>{5C22544A-7EE6-4342-B048-85BDC9FD1C3A}</a:tableStyleId>
              </a:tblPr>
              <a:tblGrid>
                <a:gridCol w="251836">
                  <a:extLst>
                    <a:ext uri="{9D8B030D-6E8A-4147-A177-3AD203B41FA5}">
                      <a16:colId xmlns:a16="http://schemas.microsoft.com/office/drawing/2014/main" val="1812322967"/>
                    </a:ext>
                  </a:extLst>
                </a:gridCol>
                <a:gridCol w="4075162">
                  <a:extLst>
                    <a:ext uri="{9D8B030D-6E8A-4147-A177-3AD203B41FA5}">
                      <a16:colId xmlns:a16="http://schemas.microsoft.com/office/drawing/2014/main" val="4023268614"/>
                    </a:ext>
                  </a:extLst>
                </a:gridCol>
                <a:gridCol w="1106551">
                  <a:extLst>
                    <a:ext uri="{9D8B030D-6E8A-4147-A177-3AD203B41FA5}">
                      <a16:colId xmlns:a16="http://schemas.microsoft.com/office/drawing/2014/main" val="3770501967"/>
                    </a:ext>
                  </a:extLst>
                </a:gridCol>
                <a:gridCol w="1121815">
                  <a:extLst>
                    <a:ext uri="{9D8B030D-6E8A-4147-A177-3AD203B41FA5}">
                      <a16:colId xmlns:a16="http://schemas.microsoft.com/office/drawing/2014/main" val="2089520540"/>
                    </a:ext>
                  </a:extLst>
                </a:gridCol>
                <a:gridCol w="1037868">
                  <a:extLst>
                    <a:ext uri="{9D8B030D-6E8A-4147-A177-3AD203B41FA5}">
                      <a16:colId xmlns:a16="http://schemas.microsoft.com/office/drawing/2014/main" val="3468600571"/>
                    </a:ext>
                  </a:extLst>
                </a:gridCol>
                <a:gridCol w="1120545">
                  <a:extLst>
                    <a:ext uri="{9D8B030D-6E8A-4147-A177-3AD203B41FA5}">
                      <a16:colId xmlns:a16="http://schemas.microsoft.com/office/drawing/2014/main" val="1926060861"/>
                    </a:ext>
                  </a:extLst>
                </a:gridCol>
                <a:gridCol w="3023298">
                  <a:extLst>
                    <a:ext uri="{9D8B030D-6E8A-4147-A177-3AD203B41FA5}">
                      <a16:colId xmlns:a16="http://schemas.microsoft.com/office/drawing/2014/main" val="4154500775"/>
                    </a:ext>
                  </a:extLst>
                </a:gridCol>
              </a:tblGrid>
              <a:tr h="552404">
                <a:tc>
                  <a:txBody>
                    <a:bodyPr/>
                    <a:lstStyle/>
                    <a:p>
                      <a:pPr>
                        <a:spcAft>
                          <a:spcPts val="0"/>
                        </a:spcAft>
                      </a:pPr>
                      <a:r>
                        <a:rPr lang="en-GB" sz="1400">
                          <a:effectLst/>
                        </a:rPr>
                        <a:t>#</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Program Name, URL</a:t>
                      </a:r>
                      <a:endParaRPr lang="en-GB" sz="1400" dirty="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Audience</a:t>
                      </a:r>
                      <a:endParaRPr lang="en-GB" sz="1400" dirty="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Cost</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Duration</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Free Azure Level</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Requirements</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2656105216"/>
                  </a:ext>
                </a:extLst>
              </a:tr>
              <a:tr h="615834">
                <a:tc>
                  <a:txBody>
                    <a:bodyPr/>
                    <a:lstStyle/>
                    <a:p>
                      <a:pPr>
                        <a:spcAft>
                          <a:spcPts val="0"/>
                        </a:spcAft>
                      </a:pPr>
                      <a:r>
                        <a:rPr lang="en-GB" sz="1400">
                          <a:effectLst/>
                        </a:rPr>
                        <a:t>1</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Azure Free Trial - </a:t>
                      </a:r>
                      <a:r>
                        <a:rPr lang="en-GB" sz="1400" u="sng">
                          <a:effectLst/>
                          <a:hlinkClick r:id="rId3"/>
                        </a:rPr>
                        <a:t>https://azure.microsoft.com/en-gb/pricing/free-trial/</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Anyone</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None</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30 days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GBP 125</a:t>
                      </a:r>
                      <a:endParaRPr lang="en-GB" sz="1400" dirty="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Credit Card for Validation</a:t>
                      </a:r>
                      <a:br>
                        <a:rPr lang="en-GB" sz="1400" dirty="0">
                          <a:effectLst/>
                        </a:rPr>
                      </a:br>
                      <a:r>
                        <a:rPr lang="en-GB" sz="1400" dirty="0">
                          <a:effectLst/>
                        </a:rPr>
                        <a:t>(not charged unless you upgrade.)</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2948094304"/>
                  </a:ext>
                </a:extLst>
              </a:tr>
              <a:tr h="798738">
                <a:tc>
                  <a:txBody>
                    <a:bodyPr/>
                    <a:lstStyle/>
                    <a:p>
                      <a:pPr>
                        <a:spcAft>
                          <a:spcPts val="0"/>
                        </a:spcAft>
                      </a:pPr>
                      <a:r>
                        <a:rPr lang="en-GB" sz="1400">
                          <a:effectLst/>
                        </a:rPr>
                        <a:t>2</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BizSpark - </a:t>
                      </a:r>
                      <a:r>
                        <a:rPr lang="en-GB" sz="1400" u="sng">
                          <a:effectLst/>
                          <a:hlinkClick r:id="rId4"/>
                        </a:rPr>
                        <a:t>https://www.microsoft.com/bizspark/default.aspx</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Start-ups</a:t>
                      </a:r>
                      <a:endParaRPr lang="en-GB" sz="1400" dirty="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Free</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3 years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$150 x 5 developers = $750. Plus more.</a:t>
                      </a:r>
                      <a:endParaRPr lang="en-GB" sz="1400" dirty="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600" b="1" dirty="0">
                          <a:solidFill>
                            <a:srgbClr val="FF0000"/>
                          </a:solidFill>
                          <a:effectLst/>
                        </a:rPr>
                        <a:t>Registered Co. &lt; 5 years old.</a:t>
                      </a:r>
                    </a:p>
                    <a:p>
                      <a:pPr>
                        <a:spcAft>
                          <a:spcPts val="0"/>
                        </a:spcAft>
                      </a:pPr>
                      <a:r>
                        <a:rPr lang="en-GB" sz="1600" b="1" dirty="0">
                          <a:solidFill>
                            <a:srgbClr val="FF0000"/>
                          </a:solidFill>
                          <a:effectLst/>
                        </a:rPr>
                        <a:t>&lt; $1M turnover.</a:t>
                      </a:r>
                    </a:p>
                    <a:p>
                      <a:pPr>
                        <a:spcAft>
                          <a:spcPts val="0"/>
                        </a:spcAft>
                      </a:pPr>
                      <a:r>
                        <a:rPr lang="en-GB" sz="1400" dirty="0">
                          <a:effectLst/>
                        </a:rPr>
                        <a:t>Have own web site.</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903125946"/>
                  </a:ext>
                </a:extLst>
              </a:tr>
              <a:tr h="1719927">
                <a:tc>
                  <a:txBody>
                    <a:bodyPr/>
                    <a:lstStyle/>
                    <a:p>
                      <a:pPr>
                        <a:spcAft>
                          <a:spcPts val="0"/>
                        </a:spcAft>
                      </a:pPr>
                      <a:r>
                        <a:rPr lang="en-GB" sz="1400">
                          <a:effectLst/>
                        </a:rPr>
                        <a:t>3</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MSDN (MSFT Dev Network) or Visual Studio subscription - </a:t>
                      </a:r>
                      <a:r>
                        <a:rPr lang="en-GB" sz="1400" u="sng">
                          <a:effectLst/>
                          <a:hlinkClick r:id="rId5"/>
                        </a:rPr>
                        <a:t>https://mspartner.microsoft.com/en/uk/pages/membership/msdn-subscriptions.aspx</a:t>
                      </a:r>
                      <a:r>
                        <a:rPr lang="en-GB" sz="1400">
                          <a:effectLst/>
                        </a:rPr>
                        <a:t> and </a:t>
                      </a:r>
                      <a:r>
                        <a:rPr lang="en-GB" sz="1400" u="sng">
                          <a:effectLst/>
                          <a:hlinkClick r:id="rId6"/>
                        </a:rPr>
                        <a:t>https://www.visualstudio.com/products/subscriber-benefits-vs#SKUDetailList_1</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Dev teams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$45 /month /person</a:t>
                      </a:r>
                    </a:p>
                    <a:p>
                      <a:pPr>
                        <a:spcAft>
                          <a:spcPts val="0"/>
                        </a:spcAft>
                      </a:pPr>
                      <a:r>
                        <a:rPr lang="en-GB" sz="1400">
                          <a:effectLst/>
                        </a:rPr>
                        <a:t>Or $539/year /person</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As long as subscribed</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$150 /month /person</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Enroll as MS Registered Partner (no cost); then purchase subscription. Credit card validation required.  </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36660688"/>
                  </a:ext>
                </a:extLst>
              </a:tr>
              <a:tr h="1056964">
                <a:tc>
                  <a:txBody>
                    <a:bodyPr/>
                    <a:lstStyle/>
                    <a:p>
                      <a:pPr>
                        <a:spcAft>
                          <a:spcPts val="0"/>
                        </a:spcAft>
                      </a:pPr>
                      <a:r>
                        <a:rPr lang="en-GB" sz="1400">
                          <a:effectLst/>
                        </a:rPr>
                        <a:t>4</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MPN Action Pack (for application builders) - </a:t>
                      </a:r>
                      <a:r>
                        <a:rPr lang="en-GB" sz="1400" u="sng">
                          <a:effectLst/>
                          <a:hlinkClick r:id="rId7"/>
                        </a:rPr>
                        <a:t>https://mspartner.microsoft.com/en/uk/pages/membership/action-pack-application-design-development.aspx</a:t>
                      </a:r>
                      <a:r>
                        <a:rPr lang="en-GB" sz="1400">
                          <a:effectLst/>
                        </a:rPr>
                        <a:t> </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Partners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$475/year</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12 months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$100 /month</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Enroll as MS Registered Partner (no cost). Then purchase Action Pack. </a:t>
                      </a:r>
                      <a:br>
                        <a:rPr lang="en-GB" sz="1400" dirty="0">
                          <a:effectLst/>
                        </a:rPr>
                      </a:br>
                      <a:endParaRPr lang="en-GB" sz="1400" dirty="0">
                        <a:effectLst/>
                      </a:endParaRPr>
                    </a:p>
                    <a:p>
                      <a:pPr>
                        <a:spcAft>
                          <a:spcPts val="0"/>
                        </a:spcAft>
                      </a:pPr>
                      <a:r>
                        <a:rPr lang="en-GB" sz="1400" dirty="0">
                          <a:effectLst/>
                        </a:rPr>
                        <a:t>Ideal if one wants</a:t>
                      </a:r>
                      <a:r>
                        <a:rPr lang="en-GB" sz="1400" baseline="0" dirty="0">
                          <a:effectLst/>
                        </a:rPr>
                        <a:t> to earn Silver or Gold status in medium term.</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3840119657"/>
                  </a:ext>
                </a:extLst>
              </a:tr>
              <a:tr h="798738">
                <a:tc>
                  <a:txBody>
                    <a:bodyPr/>
                    <a:lstStyle/>
                    <a:p>
                      <a:pPr>
                        <a:spcAft>
                          <a:spcPts val="0"/>
                        </a:spcAft>
                      </a:pPr>
                      <a:r>
                        <a:rPr lang="en-GB" sz="1400">
                          <a:effectLst/>
                        </a:rPr>
                        <a:t>5</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Azure (Customer) Pass - </a:t>
                      </a:r>
                      <a:r>
                        <a:rPr lang="en-GB" sz="1400" u="sng">
                          <a:effectLst/>
                          <a:hlinkClick r:id="rId8"/>
                        </a:rPr>
                        <a:t>https://azure.microsoft.com/en-gb/offers/azure-pass/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Partners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None</a:t>
                      </a:r>
                    </a:p>
                    <a:p>
                      <a:pPr>
                        <a:spcAft>
                          <a:spcPts val="0"/>
                        </a:spcAft>
                      </a:pPr>
                      <a:r>
                        <a:rPr lang="en-GB" sz="1400">
                          <a:effectLst/>
                        </a:rPr>
                        <a:t> </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3 months</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a:effectLst/>
                        </a:rPr>
                        <a:t>$500 /month</a:t>
                      </a:r>
                      <a:endParaRPr lang="en-GB" sz="1400">
                        <a:effectLst/>
                        <a:latin typeface="Times New Roman" panose="02020603050405020304" pitchFamily="18" charset="0"/>
                        <a:ea typeface="Calibri" panose="020F0502020204030204" pitchFamily="34" charset="0"/>
                      </a:endParaRPr>
                    </a:p>
                  </a:txBody>
                  <a:tcPr marL="25870" marR="25870" marT="25870" marB="25870"/>
                </a:tc>
                <a:tc>
                  <a:txBody>
                    <a:bodyPr/>
                    <a:lstStyle/>
                    <a:p>
                      <a:pPr>
                        <a:spcAft>
                          <a:spcPts val="0"/>
                        </a:spcAft>
                      </a:pPr>
                      <a:r>
                        <a:rPr lang="en-GB" sz="1400" dirty="0">
                          <a:effectLst/>
                        </a:rPr>
                        <a:t>Apply via MSFT account manager for chosen managed customer. Redeem online (if granted).</a:t>
                      </a:r>
                      <a:endParaRPr lang="en-GB" sz="1400" dirty="0">
                        <a:effectLst/>
                        <a:latin typeface="Times New Roman" panose="02020603050405020304" pitchFamily="18" charset="0"/>
                        <a:ea typeface="Calibri" panose="020F0502020204030204" pitchFamily="34" charset="0"/>
                      </a:endParaRPr>
                    </a:p>
                  </a:txBody>
                  <a:tcPr marL="25870" marR="25870" marT="25870" marB="25870"/>
                </a:tc>
                <a:extLst>
                  <a:ext uri="{0D108BD9-81ED-4DB2-BD59-A6C34878D82A}">
                    <a16:rowId xmlns:a16="http://schemas.microsoft.com/office/drawing/2014/main" val="2114404009"/>
                  </a:ext>
                </a:extLst>
              </a:tr>
            </a:tbl>
          </a:graphicData>
        </a:graphic>
      </p:graphicFrame>
      <p:sp>
        <p:nvSpPr>
          <p:cNvPr id="4" name="Rectangle 1">
            <a:hlinkClick r:id="rId9"/>
          </p:cNvPr>
          <p:cNvSpPr>
            <a:spLocks noChangeArrowheads="1"/>
          </p:cNvSpPr>
          <p:nvPr/>
        </p:nvSpPr>
        <p:spPr bwMode="auto">
          <a:xfrm>
            <a:off x="4310063" y="1762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1249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 name="Rectangle 6"/>
          <p:cNvSpPr/>
          <p:nvPr/>
        </p:nvSpPr>
        <p:spPr>
          <a:xfrm>
            <a:off x="656770" y="5479142"/>
            <a:ext cx="10874829" cy="12151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667657" y="895808"/>
            <a:ext cx="10755086" cy="96202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776514" y="183697"/>
            <a:ext cx="10515600" cy="643618"/>
          </a:xfrm>
        </p:spPr>
        <p:txBody>
          <a:bodyPr>
            <a:normAutofit fontScale="90000"/>
          </a:bodyPr>
          <a:lstStyle/>
          <a:p>
            <a:r>
              <a:rPr lang="en-GB" dirty="0"/>
              <a:t>Use the available support channels …</a:t>
            </a:r>
          </a:p>
        </p:txBody>
      </p:sp>
      <p:graphicFrame>
        <p:nvGraphicFramePr>
          <p:cNvPr id="3" name="Table 2"/>
          <p:cNvGraphicFramePr>
            <a:graphicFrameLocks noGrp="1"/>
          </p:cNvGraphicFramePr>
          <p:nvPr>
            <p:extLst/>
          </p:nvPr>
        </p:nvGraphicFramePr>
        <p:xfrm>
          <a:off x="1177608" y="1979964"/>
          <a:ext cx="8946106" cy="3427523"/>
        </p:xfrm>
        <a:graphic>
          <a:graphicData uri="http://schemas.openxmlformats.org/drawingml/2006/table">
            <a:tbl>
              <a:tblPr firstRow="1" firstCol="1" bandRow="1">
                <a:tableStyleId>{5C22544A-7EE6-4342-B048-85BDC9FD1C3A}</a:tableStyleId>
              </a:tblPr>
              <a:tblGrid>
                <a:gridCol w="1450422">
                  <a:extLst>
                    <a:ext uri="{9D8B030D-6E8A-4147-A177-3AD203B41FA5}">
                      <a16:colId xmlns:a16="http://schemas.microsoft.com/office/drawing/2014/main" val="1804305201"/>
                    </a:ext>
                  </a:extLst>
                </a:gridCol>
                <a:gridCol w="1842697">
                  <a:extLst>
                    <a:ext uri="{9D8B030D-6E8A-4147-A177-3AD203B41FA5}">
                      <a16:colId xmlns:a16="http://schemas.microsoft.com/office/drawing/2014/main" val="1082400017"/>
                    </a:ext>
                  </a:extLst>
                </a:gridCol>
                <a:gridCol w="1121773">
                  <a:extLst>
                    <a:ext uri="{9D8B030D-6E8A-4147-A177-3AD203B41FA5}">
                      <a16:colId xmlns:a16="http://schemas.microsoft.com/office/drawing/2014/main" val="3000809299"/>
                    </a:ext>
                  </a:extLst>
                </a:gridCol>
                <a:gridCol w="4531214">
                  <a:extLst>
                    <a:ext uri="{9D8B030D-6E8A-4147-A177-3AD203B41FA5}">
                      <a16:colId xmlns:a16="http://schemas.microsoft.com/office/drawing/2014/main" val="3553316098"/>
                    </a:ext>
                  </a:extLst>
                </a:gridCol>
              </a:tblGrid>
              <a:tr h="231568">
                <a:tc>
                  <a:txBody>
                    <a:bodyPr/>
                    <a:lstStyle/>
                    <a:p>
                      <a:pPr algn="ctr">
                        <a:lnSpc>
                          <a:spcPct val="107000"/>
                        </a:lnSpc>
                        <a:spcAft>
                          <a:spcPts val="0"/>
                        </a:spcAft>
                      </a:pPr>
                      <a:r>
                        <a:rPr lang="en-GB" sz="1400" kern="100">
                          <a:effectLst/>
                        </a:rPr>
                        <a:t>Name</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GB" sz="1400" kern="100">
                          <a:effectLst/>
                        </a:rPr>
                        <a:t>Price</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0"/>
                        </a:spcAft>
                      </a:pPr>
                      <a:r>
                        <a:rPr lang="en-GB" sz="1400" kern="100">
                          <a:effectLst/>
                        </a:rPr>
                        <a:t>Response Time</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tc>
                <a:tc>
                  <a:txBody>
                    <a:bodyPr/>
                    <a:lstStyle/>
                    <a:p>
                      <a:pPr algn="ctr">
                        <a:lnSpc>
                          <a:spcPct val="107000"/>
                        </a:lnSpc>
                        <a:spcAft>
                          <a:spcPts val="0"/>
                        </a:spcAft>
                      </a:pPr>
                      <a:r>
                        <a:rPr lang="en-GB" sz="1400" kern="100">
                          <a:effectLst/>
                        </a:rPr>
                        <a:t>Detail</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4667785"/>
                  </a:ext>
                </a:extLst>
              </a:tr>
              <a:tr h="395129">
                <a:tc>
                  <a:txBody>
                    <a:bodyPr/>
                    <a:lstStyle/>
                    <a:p>
                      <a:pPr>
                        <a:lnSpc>
                          <a:spcPct val="107000"/>
                        </a:lnSpc>
                        <a:spcAft>
                          <a:spcPts val="0"/>
                        </a:spcAft>
                      </a:pPr>
                      <a:r>
                        <a:rPr lang="en-GB" sz="1400" kern="100">
                          <a:effectLst/>
                        </a:rPr>
                        <a:t>Core</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400" kern="100" dirty="0">
                          <a:effectLst/>
                        </a:rPr>
                        <a:t>Included at </a:t>
                      </a:r>
                      <a:br>
                        <a:rPr lang="en-GB" sz="1400" kern="100" dirty="0">
                          <a:effectLst/>
                        </a:rPr>
                      </a:br>
                      <a:r>
                        <a:rPr lang="en-GB" sz="1400" kern="100" dirty="0">
                          <a:effectLst/>
                        </a:rPr>
                        <a:t>no extra cost</a:t>
                      </a:r>
                      <a:endParaRPr lang="en-GB" sz="1400" kern="100" dirty="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n-GB" sz="1400" kern="100" dirty="0">
                          <a:effectLst/>
                        </a:rPr>
                        <a:t>NA</a:t>
                      </a:r>
                      <a:endParaRPr lang="en-GB" sz="1400" kern="100" dirty="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42900" lvl="0" indent="-342900">
                        <a:lnSpc>
                          <a:spcPct val="107000"/>
                        </a:lnSpc>
                        <a:spcAft>
                          <a:spcPts val="0"/>
                        </a:spcAft>
                        <a:buFont typeface="Symbol" panose="05050102010706020507" pitchFamily="18" charset="2"/>
                        <a:buChar char=""/>
                      </a:pPr>
                      <a:r>
                        <a:rPr lang="en-GB" sz="1400" kern="100">
                          <a:effectLst/>
                        </a:rPr>
                        <a:t>Forum support</a:t>
                      </a:r>
                    </a:p>
                    <a:p>
                      <a:pPr marL="342900" lvl="0" indent="-342900">
                        <a:lnSpc>
                          <a:spcPct val="107000"/>
                        </a:lnSpc>
                        <a:spcAft>
                          <a:spcPts val="0"/>
                        </a:spcAft>
                        <a:buFont typeface="Symbol" panose="05050102010706020507" pitchFamily="18" charset="2"/>
                        <a:buChar char=""/>
                      </a:pPr>
                      <a:r>
                        <a:rPr lang="en-GB" sz="1400" kern="100">
                          <a:effectLst/>
                        </a:rPr>
                        <a:t>Account/Billing management</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3900416"/>
                  </a:ext>
                </a:extLst>
              </a:tr>
              <a:tr h="395129">
                <a:tc>
                  <a:txBody>
                    <a:bodyPr/>
                    <a:lstStyle/>
                    <a:p>
                      <a:pPr>
                        <a:lnSpc>
                          <a:spcPct val="107000"/>
                        </a:lnSpc>
                        <a:spcAft>
                          <a:spcPts val="0"/>
                        </a:spcAft>
                      </a:pPr>
                      <a:r>
                        <a:rPr lang="en-GB" sz="1400" kern="100">
                          <a:effectLst/>
                        </a:rPr>
                        <a:t>Developer</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400" kern="100">
                          <a:effectLst/>
                        </a:rPr>
                        <a:t>$29</a:t>
                      </a:r>
                    </a:p>
                    <a:p>
                      <a:pPr algn="ctr">
                        <a:lnSpc>
                          <a:spcPct val="107000"/>
                        </a:lnSpc>
                        <a:spcAft>
                          <a:spcPts val="0"/>
                        </a:spcAft>
                      </a:pPr>
                      <a:r>
                        <a:rPr lang="en-GB" sz="1400" kern="100">
                          <a:effectLst/>
                        </a:rPr>
                        <a:t>a month</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n-GB" sz="1400" kern="100">
                          <a:effectLst/>
                        </a:rPr>
                        <a:t>&lt;8 Hours</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42900" lvl="0" indent="-342900">
                        <a:lnSpc>
                          <a:spcPct val="107000"/>
                        </a:lnSpc>
                        <a:spcAft>
                          <a:spcPts val="0"/>
                        </a:spcAft>
                        <a:buFont typeface="Symbol" panose="05050102010706020507" pitchFamily="18" charset="2"/>
                        <a:buChar char=""/>
                      </a:pPr>
                      <a:r>
                        <a:rPr lang="en-GB" sz="1400" kern="100">
                          <a:effectLst/>
                        </a:rPr>
                        <a:t>Unlimited break/fix via Web Submission</a:t>
                      </a:r>
                    </a:p>
                    <a:p>
                      <a:pPr marL="342900" lvl="0" indent="-342900">
                        <a:lnSpc>
                          <a:spcPct val="107000"/>
                        </a:lnSpc>
                        <a:spcAft>
                          <a:spcPts val="0"/>
                        </a:spcAft>
                        <a:buFont typeface="Symbol" panose="05050102010706020507" pitchFamily="18" charset="2"/>
                        <a:buChar char=""/>
                      </a:pPr>
                      <a:r>
                        <a:rPr lang="en-GB" sz="1400" u="sng" kern="100">
                          <a:effectLst/>
                        </a:rPr>
                        <a:t>NB. Not available for Azure EA </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6690587"/>
                  </a:ext>
                </a:extLst>
              </a:tr>
              <a:tr h="395129">
                <a:tc>
                  <a:txBody>
                    <a:bodyPr/>
                    <a:lstStyle/>
                    <a:p>
                      <a:pPr>
                        <a:lnSpc>
                          <a:spcPct val="107000"/>
                        </a:lnSpc>
                        <a:spcAft>
                          <a:spcPts val="0"/>
                        </a:spcAft>
                      </a:pPr>
                      <a:r>
                        <a:rPr lang="en-GB" sz="1400" kern="100">
                          <a:effectLst/>
                        </a:rPr>
                        <a:t>Standard</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400" kern="100">
                          <a:effectLst/>
                        </a:rPr>
                        <a:t>$300</a:t>
                      </a:r>
                    </a:p>
                    <a:p>
                      <a:pPr algn="ctr">
                        <a:lnSpc>
                          <a:spcPct val="107000"/>
                        </a:lnSpc>
                        <a:spcAft>
                          <a:spcPts val="0"/>
                        </a:spcAft>
                      </a:pPr>
                      <a:r>
                        <a:rPr lang="en-GB" sz="1400" kern="100">
                          <a:effectLst/>
                        </a:rPr>
                        <a:t>a month</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n-GB" sz="1400" kern="100">
                          <a:effectLst/>
                        </a:rPr>
                        <a:t>&lt;2 Hours</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42900" lvl="0" indent="-342900">
                        <a:lnSpc>
                          <a:spcPct val="107000"/>
                        </a:lnSpc>
                        <a:spcAft>
                          <a:spcPts val="0"/>
                        </a:spcAft>
                        <a:buFont typeface="Symbol" panose="05050102010706020507" pitchFamily="18" charset="2"/>
                        <a:buChar char=""/>
                      </a:pPr>
                      <a:r>
                        <a:rPr lang="en-GB" sz="1400" kern="100">
                          <a:effectLst/>
                        </a:rPr>
                        <a:t>Unlimited break/fix via Web Submission </a:t>
                      </a:r>
                    </a:p>
                    <a:p>
                      <a:pPr marL="342900" lvl="0" indent="-342900">
                        <a:lnSpc>
                          <a:spcPct val="107000"/>
                        </a:lnSpc>
                        <a:spcAft>
                          <a:spcPts val="0"/>
                        </a:spcAft>
                        <a:buFont typeface="Symbol" panose="05050102010706020507" pitchFamily="18" charset="2"/>
                        <a:buChar char=""/>
                      </a:pPr>
                      <a:r>
                        <a:rPr lang="en-GB" sz="1400" kern="100">
                          <a:effectLst/>
                        </a:rPr>
                        <a:t>3 x Telephone call backs per month</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6460228"/>
                  </a:ext>
                </a:extLst>
              </a:tr>
              <a:tr h="790258">
                <a:tc>
                  <a:txBody>
                    <a:bodyPr/>
                    <a:lstStyle/>
                    <a:p>
                      <a:pPr>
                        <a:lnSpc>
                          <a:spcPct val="107000"/>
                        </a:lnSpc>
                        <a:spcAft>
                          <a:spcPts val="0"/>
                        </a:spcAft>
                      </a:pPr>
                      <a:r>
                        <a:rPr lang="en-GB" sz="1400" kern="100">
                          <a:effectLst/>
                        </a:rPr>
                        <a:t>Pro-Direct</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400" kern="100">
                          <a:effectLst/>
                        </a:rPr>
                        <a:t>$1000</a:t>
                      </a:r>
                    </a:p>
                    <a:p>
                      <a:pPr algn="ctr">
                        <a:lnSpc>
                          <a:spcPct val="107000"/>
                        </a:lnSpc>
                        <a:spcAft>
                          <a:spcPts val="0"/>
                        </a:spcAft>
                      </a:pPr>
                      <a:r>
                        <a:rPr lang="en-GB" sz="1400" kern="100">
                          <a:effectLst/>
                        </a:rPr>
                        <a:t>a month</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n-GB" sz="1400" kern="100">
                          <a:effectLst/>
                        </a:rPr>
                        <a:t>&lt;1 Hour</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42900" lvl="0" indent="-342900">
                        <a:lnSpc>
                          <a:spcPct val="107000"/>
                        </a:lnSpc>
                        <a:spcAft>
                          <a:spcPts val="0"/>
                        </a:spcAft>
                        <a:buFont typeface="Symbol" panose="05050102010706020507" pitchFamily="18" charset="2"/>
                        <a:buChar char=""/>
                      </a:pPr>
                      <a:r>
                        <a:rPr lang="en-GB" sz="1400" kern="100">
                          <a:effectLst/>
                        </a:rPr>
                        <a:t>Unlimited Telephone call backs with Priority handling </a:t>
                      </a:r>
                    </a:p>
                    <a:p>
                      <a:pPr marL="342900" lvl="0" indent="-342900">
                        <a:lnSpc>
                          <a:spcPct val="107000"/>
                        </a:lnSpc>
                        <a:spcAft>
                          <a:spcPts val="0"/>
                        </a:spcAft>
                        <a:buFont typeface="Symbol" panose="05050102010706020507" pitchFamily="18" charset="2"/>
                        <a:buChar char=""/>
                      </a:pPr>
                      <a:r>
                        <a:rPr lang="en-GB" sz="1400" kern="100">
                          <a:effectLst/>
                        </a:rPr>
                        <a:t>Escalation services</a:t>
                      </a:r>
                    </a:p>
                    <a:p>
                      <a:pPr marL="342900" lvl="0" indent="-342900">
                        <a:lnSpc>
                          <a:spcPct val="107000"/>
                        </a:lnSpc>
                        <a:spcAft>
                          <a:spcPts val="0"/>
                        </a:spcAft>
                        <a:buFont typeface="Symbol" panose="05050102010706020507" pitchFamily="18" charset="2"/>
                        <a:buChar char=""/>
                      </a:pPr>
                      <a:r>
                        <a:rPr lang="en-GB" sz="1400" kern="100">
                          <a:effectLst/>
                        </a:rPr>
                        <a:t>Pooled A/C management</a:t>
                      </a:r>
                    </a:p>
                    <a:p>
                      <a:pPr marL="342900" lvl="0" indent="-342900">
                        <a:lnSpc>
                          <a:spcPct val="107000"/>
                        </a:lnSpc>
                        <a:spcAft>
                          <a:spcPts val="0"/>
                        </a:spcAft>
                        <a:buFont typeface="Symbol" panose="05050102010706020507" pitchFamily="18" charset="2"/>
                        <a:buChar char=""/>
                      </a:pPr>
                      <a:r>
                        <a:rPr lang="en-GB" sz="1400" kern="100">
                          <a:effectLst/>
                        </a:rPr>
                        <a:t>Some Proactive services</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4319212"/>
                  </a:ext>
                </a:extLst>
              </a:tr>
              <a:tr h="790258">
                <a:tc>
                  <a:txBody>
                    <a:bodyPr/>
                    <a:lstStyle/>
                    <a:p>
                      <a:pPr>
                        <a:lnSpc>
                          <a:spcPct val="107000"/>
                        </a:lnSpc>
                        <a:spcAft>
                          <a:spcPts val="0"/>
                        </a:spcAft>
                      </a:pPr>
                      <a:r>
                        <a:rPr lang="en-GB" sz="1400" kern="100">
                          <a:effectLst/>
                        </a:rPr>
                        <a:t>Premier</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400" kern="100">
                          <a:effectLst/>
                        </a:rPr>
                        <a:t>&gt;$3000</a:t>
                      </a:r>
                    </a:p>
                    <a:p>
                      <a:pPr algn="ctr">
                        <a:lnSpc>
                          <a:spcPct val="107000"/>
                        </a:lnSpc>
                        <a:spcAft>
                          <a:spcPts val="0"/>
                        </a:spcAft>
                      </a:pPr>
                      <a:r>
                        <a:rPr lang="en-GB" sz="1400" kern="100">
                          <a:effectLst/>
                        </a:rPr>
                        <a:t>a month</a:t>
                      </a:r>
                      <a:endParaRPr lang="en-GB" sz="1400" kern="10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spcAft>
                          <a:spcPts val="0"/>
                        </a:spcAft>
                      </a:pPr>
                      <a:r>
                        <a:rPr lang="en-GB" sz="1400" kern="100" dirty="0">
                          <a:effectLst/>
                        </a:rPr>
                        <a:t>&lt;1 Hour  Minimum</a:t>
                      </a:r>
                      <a:endParaRPr lang="en-GB" sz="1400" kern="100" dirty="0">
                        <a:effectLst/>
                        <a:latin typeface="Segoe UI" panose="020B0502040204020203"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342900" lvl="0" indent="-342900">
                        <a:lnSpc>
                          <a:spcPct val="107000"/>
                        </a:lnSpc>
                        <a:spcAft>
                          <a:spcPts val="0"/>
                        </a:spcAft>
                        <a:buFont typeface="Symbol" panose="05050102010706020507" pitchFamily="18" charset="2"/>
                        <a:buChar char=""/>
                      </a:pPr>
                      <a:r>
                        <a:rPr lang="en-GB" sz="1400" kern="100" dirty="0">
                          <a:effectLst/>
                        </a:rPr>
                        <a:t>Unlimited Priority Telephone</a:t>
                      </a:r>
                    </a:p>
                    <a:p>
                      <a:pPr marL="342900" lvl="0" indent="-342900">
                        <a:lnSpc>
                          <a:spcPct val="107000"/>
                        </a:lnSpc>
                        <a:spcAft>
                          <a:spcPts val="0"/>
                        </a:spcAft>
                        <a:buFont typeface="Symbol" panose="05050102010706020507" pitchFamily="18" charset="2"/>
                        <a:buChar char=""/>
                      </a:pPr>
                      <a:r>
                        <a:rPr lang="en-GB" sz="1400" kern="100" dirty="0">
                          <a:effectLst/>
                        </a:rPr>
                        <a:t>Assigned ADM</a:t>
                      </a:r>
                    </a:p>
                    <a:p>
                      <a:pPr marL="342900" lvl="0" indent="-342900">
                        <a:lnSpc>
                          <a:spcPct val="107000"/>
                        </a:lnSpc>
                        <a:spcAft>
                          <a:spcPts val="0"/>
                        </a:spcAft>
                        <a:buFont typeface="Symbol" panose="05050102010706020507" pitchFamily="18" charset="2"/>
                        <a:buChar char=""/>
                      </a:pPr>
                      <a:r>
                        <a:rPr lang="en-GB" sz="1400" kern="100" dirty="0">
                          <a:effectLst/>
                        </a:rPr>
                        <a:t>Bespoke Proactive services/mentoring</a:t>
                      </a:r>
                    </a:p>
                    <a:p>
                      <a:pPr marL="342900" lvl="0" indent="-342900">
                        <a:lnSpc>
                          <a:spcPct val="107000"/>
                        </a:lnSpc>
                        <a:spcAft>
                          <a:spcPts val="0"/>
                        </a:spcAft>
                        <a:buFont typeface="Symbol" panose="05050102010706020507" pitchFamily="18" charset="2"/>
                        <a:buChar char=""/>
                      </a:pPr>
                      <a:r>
                        <a:rPr lang="en-GB" sz="1400" kern="100" dirty="0">
                          <a:effectLst/>
                        </a:rPr>
                        <a:t>Rapid Response option</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014685"/>
                  </a:ext>
                </a:extLst>
              </a:tr>
            </a:tbl>
          </a:graphicData>
        </a:graphic>
      </p:graphicFrame>
      <p:sp>
        <p:nvSpPr>
          <p:cNvPr id="4" name="Rectangle 3"/>
          <p:cNvSpPr/>
          <p:nvPr/>
        </p:nvSpPr>
        <p:spPr>
          <a:xfrm>
            <a:off x="776514" y="895808"/>
            <a:ext cx="10210800" cy="10156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mj-lt"/>
              </a:rPr>
              <a:t>The fastest way to get a response to your technical or account issues, is through raising a ticket via the Azure portal. Account and Billing support tickets are provided free of charge, and Technical support is available via one of the support packages listed below. See:</a:t>
            </a:r>
            <a:endParaRPr kumimoji="0" lang="en-GB" sz="1400" b="0" i="0" u="none" strike="noStrike" kern="0" cap="none" spc="0" normalizeH="0" baseline="0" noProof="0" dirty="0">
              <a:ln>
                <a:noFill/>
              </a:ln>
              <a:solidFill>
                <a:schemeClr val="bg2"/>
              </a:soli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600" b="0" i="0" u="sng" strike="noStrike" kern="0" cap="none" spc="0" normalizeH="0" baseline="0" noProof="0" dirty="0">
                <a:ln>
                  <a:noFill/>
                </a:ln>
                <a:solidFill>
                  <a:schemeClr val="bg2"/>
                </a:solidFill>
                <a:effectLst/>
                <a:uLnTx/>
                <a:uFill>
                  <a:solidFill>
                    <a:schemeClr val="tx1"/>
                  </a:solidFill>
                </a:uFill>
                <a:latin typeface="+mj-lt"/>
                <a:ea typeface="Calibri" panose="020F0502020204030204" pitchFamily="34" charset="0"/>
                <a:cs typeface="Times New Roman" panose="02020603050405020304" pitchFamily="18" charset="0"/>
                <a:hlinkClick r:id="rId3"/>
              </a:rPr>
              <a:t>http://www.windowsazure.com/en-us/support/plans/</a:t>
            </a:r>
            <a:endParaRPr kumimoji="0" lang="en-GB" sz="2800" b="0" i="0" u="none" strike="noStrike" kern="0" cap="none" spc="0" normalizeH="0" baseline="0" noProof="0" dirty="0">
              <a:ln>
                <a:noFill/>
              </a:ln>
              <a:solidFill>
                <a:schemeClr val="bg2"/>
              </a:solidFill>
              <a:effectLst/>
              <a:uLnTx/>
              <a:uFill>
                <a:solidFill>
                  <a:schemeClr val="tx1"/>
                </a:solidFill>
              </a:uFill>
              <a:latin typeface="+mj-lt"/>
              <a:ea typeface="Calibri" panose="020F0502020204030204" pitchFamily="34" charset="0"/>
              <a:cs typeface="Times New Roman" panose="02020603050405020304" pitchFamily="18" charset="0"/>
            </a:endParaRPr>
          </a:p>
          <a:p>
            <a:pPr marL="342900" marR="0" lvl="0" indent="-34290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600" b="0" i="0" u="sng" strike="noStrike" kern="0" cap="none" spc="0" normalizeH="0" baseline="0" noProof="0" dirty="0">
                <a:ln>
                  <a:noFill/>
                </a:ln>
                <a:solidFill>
                  <a:schemeClr val="bg2"/>
                </a:solidFill>
                <a:effectLst/>
                <a:uLnTx/>
                <a:uFill>
                  <a:solidFill>
                    <a:schemeClr val="tx1"/>
                  </a:solidFill>
                </a:uFill>
                <a:latin typeface="+mj-lt"/>
                <a:ea typeface="Calibri" panose="020F0502020204030204" pitchFamily="34" charset="0"/>
                <a:cs typeface="Times New Roman" panose="02020603050405020304" pitchFamily="18" charset="0"/>
                <a:hlinkClick r:id="rId4"/>
              </a:rPr>
              <a:t>Support FAQ’s</a:t>
            </a:r>
            <a:endParaRPr kumimoji="0" lang="en-GB" sz="2800" b="0" i="0" u="none" strike="noStrike" kern="0" cap="none" spc="0" normalizeH="0" baseline="0" noProof="0" dirty="0">
              <a:ln>
                <a:noFill/>
              </a:ln>
              <a:solidFill>
                <a:schemeClr val="bg2"/>
              </a:solidFill>
              <a:effectLst/>
              <a:uLnTx/>
              <a:uFill>
                <a:solidFill>
                  <a:schemeClr val="tx1"/>
                </a:solidFill>
              </a:uFill>
              <a:latin typeface="+mj-lt"/>
              <a:ea typeface="Calibri" panose="020F0502020204030204" pitchFamily="34" charset="0"/>
              <a:cs typeface="Times New Roman" panose="02020603050405020304" pitchFamily="18" charset="0"/>
            </a:endParaRPr>
          </a:p>
        </p:txBody>
      </p:sp>
      <p:sp>
        <p:nvSpPr>
          <p:cNvPr id="5" name="Rectangle 4"/>
          <p:cNvSpPr/>
          <p:nvPr/>
        </p:nvSpPr>
        <p:spPr>
          <a:xfrm>
            <a:off x="647221" y="5457225"/>
            <a:ext cx="11502573" cy="1200329"/>
          </a:xfrm>
          <a:prstGeom prst="rect">
            <a:avLst/>
          </a:prstGeom>
        </p:spPr>
        <p:txBody>
          <a:bodyPr wrap="square">
            <a:spAutoFit/>
          </a:bodyPr>
          <a:lstStyle/>
          <a:p>
            <a:pPr marL="0" marR="0" lvl="1" indent="0" defTabSz="914400" eaLnBrk="1" fontAlgn="auto" latinLnBrk="0" hangingPunct="1">
              <a:lnSpc>
                <a:spcPct val="100000"/>
              </a:lnSpc>
              <a:spcBef>
                <a:spcPts val="0"/>
              </a:spcBef>
              <a:spcAft>
                <a:spcPts val="0"/>
              </a:spcAft>
              <a:buClrTx/>
              <a:buSzTx/>
              <a:buFontTx/>
              <a:buNone/>
              <a:tabLst/>
              <a:defRPr/>
            </a:pPr>
            <a:r>
              <a:rPr kumimoji="0" lang="en-GB" sz="1600" b="1" i="0" u="sng"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For Escalations:</a:t>
            </a:r>
          </a:p>
          <a:p>
            <a:pPr marL="742950" marR="0" lvl="1" indent="-28575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Subscription Management: </a:t>
            </a:r>
            <a:r>
              <a:rPr kumimoji="0" lang="en-GB" sz="1400" b="0" i="0" u="none" strike="noStrike" kern="0" cap="none" spc="0" normalizeH="0" baseline="0" noProof="0">
                <a:ln>
                  <a:noFill/>
                </a:ln>
                <a:solidFill>
                  <a:schemeClr val="bg2"/>
                </a:solidFill>
                <a:effectLst/>
                <a:uLnTx/>
                <a:uFillTx/>
                <a:latin typeface="+mj-lt"/>
                <a:ea typeface="Calibri" panose="020F0502020204030204" pitchFamily="34" charset="0"/>
                <a:cs typeface="Times New Roman" panose="02020603050405020304" pitchFamily="18" charset="0"/>
              </a:rPr>
              <a:t>		</a:t>
            </a:r>
            <a:r>
              <a:rPr kumimoji="0" lang="en-US" sz="1400" b="0" i="0" u="sng" strike="noStrike" kern="0" cap="none" spc="0" normalizeH="0" baseline="0" noProof="0">
                <a:ln>
                  <a:noFill/>
                </a:ln>
                <a:solidFill>
                  <a:schemeClr val="bg2"/>
                </a:solidFill>
                <a:effectLst/>
                <a:uLnTx/>
                <a:uFillTx/>
                <a:latin typeface="+mj-lt"/>
                <a:ea typeface="Calibri" panose="020F0502020204030204" pitchFamily="34" charset="0"/>
                <a:cs typeface="Times New Roman" panose="02020603050405020304" pitchFamily="18" charset="0"/>
                <a:hlinkClick r:id="rId5"/>
              </a:rPr>
              <a:t>wasmsesc@microsoft.com</a:t>
            </a:r>
            <a:endPar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endParaRPr>
          </a:p>
          <a:p>
            <a:pPr marL="742950" marR="0" lvl="1" indent="-28575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Technical Support:		</a:t>
            </a:r>
            <a:r>
              <a:rPr kumimoji="0" lang="en-GB" sz="1400" b="0" i="0" u="sng"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hlinkClick r:id="rId6"/>
              </a:rPr>
              <a:t>APTSI@microsoft.com</a:t>
            </a:r>
            <a:endPar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endParaRPr>
          </a:p>
          <a:p>
            <a:pPr marL="742950" marR="0" lvl="1" indent="-28575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Professional Direct Escalation:	</a:t>
            </a:r>
            <a:r>
              <a:rPr kumimoji="0" lang="en-GB" sz="1400" b="0" i="0" u="sng"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hlinkClick r:id="rId7"/>
              </a:rPr>
              <a:t>PDAzure@microsoft.com</a:t>
            </a:r>
            <a:endPar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endParaRPr>
          </a:p>
          <a:p>
            <a:pPr marL="742950" marR="0" lvl="1" indent="-285750" defTabSz="914400" eaLnBrk="1" fontAlgn="auto" latinLnBrk="0" hangingPunct="1">
              <a:lnSpc>
                <a:spcPct val="100000"/>
              </a:lnSpc>
              <a:spcBef>
                <a:spcPts val="0"/>
              </a:spcBef>
              <a:spcAft>
                <a:spcPts val="0"/>
              </a:spcAft>
              <a:buClrTx/>
              <a:buSzTx/>
              <a:buFont typeface="Symbol" panose="05050102010706020507" pitchFamily="18" charset="2"/>
              <a:buChar char=""/>
              <a:tabLst/>
              <a:defRPr/>
            </a:pPr>
            <a:r>
              <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If you need someone to pick up the case if the Case owner is Out of the office/Away: </a:t>
            </a:r>
            <a:r>
              <a:rPr kumimoji="0" lang="en-US" sz="1400" b="0" i="0" u="sng"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hlinkClick r:id="rId8"/>
              </a:rPr>
              <a:t>aznext@microsoft.com</a:t>
            </a:r>
            <a:r>
              <a:rPr kumimoji="0" lang="en-US" sz="1400" b="0" i="0" u="sng"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rPr>
              <a:t>.</a:t>
            </a:r>
            <a:endParaRPr kumimoji="0" lang="en-GB" sz="1400" b="0" i="0" u="none" strike="noStrike" kern="0" cap="none" spc="0" normalizeH="0" baseline="0" noProof="0" dirty="0">
              <a:ln>
                <a:noFill/>
              </a:ln>
              <a:solidFill>
                <a:schemeClr val="bg2"/>
              </a:solidFill>
              <a:effectLst/>
              <a:uLnTx/>
              <a:uFillTx/>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086566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68" y="289511"/>
            <a:ext cx="11635812" cy="716329"/>
          </a:xfrm>
        </p:spPr>
        <p:txBody>
          <a:bodyPr/>
          <a:lstStyle/>
          <a:p>
            <a:r>
              <a:rPr lang="en-US" sz="4000" spc="294" dirty="0">
                <a:gradFill>
                  <a:gsLst>
                    <a:gs pos="1250">
                      <a:schemeClr val="tx1">
                        <a:lumMod val="50000"/>
                      </a:schemeClr>
                    </a:gs>
                    <a:gs pos="100000">
                      <a:schemeClr val="tx1">
                        <a:lumMod val="50000"/>
                      </a:schemeClr>
                    </a:gs>
                  </a:gsLst>
                  <a:lin ang="5400000" scaled="0"/>
                </a:gradFill>
                <a:latin typeface="Segoe UI Semibold" panose="020B0702040204020203" pitchFamily="34" charset="0"/>
                <a:cs typeface="Segoe UI Semibold" panose="020B0702040204020203" pitchFamily="34" charset="0"/>
              </a:rPr>
              <a:t>DX: Who are we?</a:t>
            </a:r>
            <a:endParaRPr lang="en-US" sz="4000" spc="0" dirty="0">
              <a:gradFill>
                <a:gsLst>
                  <a:gs pos="1250">
                    <a:schemeClr val="tx1">
                      <a:lumMod val="50000"/>
                    </a:schemeClr>
                  </a:gs>
                  <a:gs pos="100000">
                    <a:schemeClr val="tx1">
                      <a:lumMod val="50000"/>
                    </a:schemeClr>
                  </a:gs>
                </a:gsLst>
                <a:lin ang="5400000" scaled="0"/>
              </a:gradFill>
              <a:latin typeface="Segoe UI Semilight" panose="020B0402040204020203" pitchFamily="34" charset="0"/>
              <a:cs typeface="Segoe UI Semilight" panose="020B0402040204020203" pitchFamily="34" charset="0"/>
            </a:endParaRPr>
          </a:p>
        </p:txBody>
      </p:sp>
      <p:grpSp>
        <p:nvGrpSpPr>
          <p:cNvPr id="16" name="Group 15"/>
          <p:cNvGrpSpPr/>
          <p:nvPr/>
        </p:nvGrpSpPr>
        <p:grpSpPr>
          <a:xfrm>
            <a:off x="259393" y="1915835"/>
            <a:ext cx="3722706" cy="2582993"/>
            <a:chOff x="264594" y="1953755"/>
            <a:chExt cx="3797354" cy="2634787"/>
          </a:xfrm>
        </p:grpSpPr>
        <p:sp>
          <p:nvSpPr>
            <p:cNvPr id="19" name="Rectangle 18"/>
            <p:cNvSpPr/>
            <p:nvPr/>
          </p:nvSpPr>
          <p:spPr bwMode="auto">
            <a:xfrm>
              <a:off x="264594" y="1976918"/>
              <a:ext cx="3797354" cy="2611624"/>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1144" rIns="0" bIns="41144" numCol="1" rtlCol="0" anchor="ctr" anchorCtr="0" compatLnSpc="1">
              <a:prstTxWarp prst="textNoShape">
                <a:avLst/>
              </a:prstTxWarp>
            </a:bodyPr>
            <a:lstStyle/>
            <a:p>
              <a:pPr marL="0" marR="0" lvl="0" indent="0" algn="ctr" defTabSz="82265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Rectangle 46"/>
            <p:cNvSpPr/>
            <p:nvPr/>
          </p:nvSpPr>
          <p:spPr>
            <a:xfrm>
              <a:off x="264594" y="1953755"/>
              <a:ext cx="3797354" cy="849463"/>
            </a:xfrm>
            <a:prstGeom prst="rect">
              <a:avLst/>
            </a:prstGeom>
          </p:spPr>
          <p:txBody>
            <a:bodyPr wrap="square" lIns="179285" tIns="143428" bIns="14342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294"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rPr>
                <a:t>EVANGELISM</a:t>
              </a:r>
              <a:endParaRPr kumimoji="0" lang="en-US" sz="1961" b="0" i="0" u="none" strike="noStrike" kern="0" cap="none" spc="294"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41" name="Group 40"/>
            <p:cNvGrpSpPr/>
            <p:nvPr/>
          </p:nvGrpSpPr>
          <p:grpSpPr>
            <a:xfrm>
              <a:off x="1286502" y="2838111"/>
              <a:ext cx="1753539" cy="1218772"/>
              <a:chOff x="679451" y="1704975"/>
              <a:chExt cx="3357562" cy="2333625"/>
            </a:xfrm>
          </p:grpSpPr>
          <p:sp>
            <p:nvSpPr>
              <p:cNvPr id="38" name="Freeform 9"/>
              <p:cNvSpPr>
                <a:spLocks/>
              </p:cNvSpPr>
              <p:nvPr/>
            </p:nvSpPr>
            <p:spPr bwMode="auto">
              <a:xfrm>
                <a:off x="2078038" y="2262188"/>
                <a:ext cx="1958975" cy="1776412"/>
              </a:xfrm>
              <a:custGeom>
                <a:avLst/>
                <a:gdLst>
                  <a:gd name="T0" fmla="*/ 1179 w 1249"/>
                  <a:gd name="T1" fmla="*/ 0 h 1132"/>
                  <a:gd name="T2" fmla="*/ 584 w 1249"/>
                  <a:gd name="T3" fmla="*/ 0 h 1132"/>
                  <a:gd name="T4" fmla="*/ 584 w 1249"/>
                  <a:gd name="T5" fmla="*/ 517 h 1132"/>
                  <a:gd name="T6" fmla="*/ 502 w 1249"/>
                  <a:gd name="T7" fmla="*/ 598 h 1132"/>
                  <a:gd name="T8" fmla="*/ 0 w 1249"/>
                  <a:gd name="T9" fmla="*/ 598 h 1132"/>
                  <a:gd name="T10" fmla="*/ 0 w 1249"/>
                  <a:gd name="T11" fmla="*/ 784 h 1132"/>
                  <a:gd name="T12" fmla="*/ 70 w 1249"/>
                  <a:gd name="T13" fmla="*/ 854 h 1132"/>
                  <a:gd name="T14" fmla="*/ 730 w 1249"/>
                  <a:gd name="T15" fmla="*/ 854 h 1132"/>
                  <a:gd name="T16" fmla="*/ 683 w 1249"/>
                  <a:gd name="T17" fmla="*/ 952 h 1132"/>
                  <a:gd name="T18" fmla="*/ 566 w 1249"/>
                  <a:gd name="T19" fmla="*/ 1115 h 1132"/>
                  <a:gd name="T20" fmla="*/ 846 w 1249"/>
                  <a:gd name="T21" fmla="*/ 981 h 1132"/>
                  <a:gd name="T22" fmla="*/ 963 w 1249"/>
                  <a:gd name="T23" fmla="*/ 854 h 1132"/>
                  <a:gd name="T24" fmla="*/ 1179 w 1249"/>
                  <a:gd name="T25" fmla="*/ 854 h 1132"/>
                  <a:gd name="T26" fmla="*/ 1249 w 1249"/>
                  <a:gd name="T27" fmla="*/ 784 h 1132"/>
                  <a:gd name="T28" fmla="*/ 1249 w 1249"/>
                  <a:gd name="T29" fmla="*/ 64 h 1132"/>
                  <a:gd name="T30" fmla="*/ 1179 w 1249"/>
                  <a:gd name="T3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9" h="1132">
                    <a:moveTo>
                      <a:pt x="1179" y="0"/>
                    </a:moveTo>
                    <a:cubicBezTo>
                      <a:pt x="584" y="0"/>
                      <a:pt x="584" y="0"/>
                      <a:pt x="584" y="0"/>
                    </a:cubicBezTo>
                    <a:cubicBezTo>
                      <a:pt x="584" y="517"/>
                      <a:pt x="584" y="517"/>
                      <a:pt x="584" y="517"/>
                    </a:cubicBezTo>
                    <a:cubicBezTo>
                      <a:pt x="584" y="563"/>
                      <a:pt x="549" y="598"/>
                      <a:pt x="502" y="598"/>
                    </a:cubicBezTo>
                    <a:cubicBezTo>
                      <a:pt x="0" y="598"/>
                      <a:pt x="0" y="598"/>
                      <a:pt x="0" y="598"/>
                    </a:cubicBezTo>
                    <a:cubicBezTo>
                      <a:pt x="0" y="784"/>
                      <a:pt x="0" y="784"/>
                      <a:pt x="0" y="784"/>
                    </a:cubicBezTo>
                    <a:cubicBezTo>
                      <a:pt x="0" y="825"/>
                      <a:pt x="30" y="854"/>
                      <a:pt x="70" y="854"/>
                    </a:cubicBezTo>
                    <a:cubicBezTo>
                      <a:pt x="730" y="854"/>
                      <a:pt x="730" y="854"/>
                      <a:pt x="730" y="854"/>
                    </a:cubicBezTo>
                    <a:cubicBezTo>
                      <a:pt x="718" y="883"/>
                      <a:pt x="706" y="917"/>
                      <a:pt x="683" y="952"/>
                    </a:cubicBezTo>
                    <a:cubicBezTo>
                      <a:pt x="625" y="1051"/>
                      <a:pt x="560" y="1098"/>
                      <a:pt x="566" y="1115"/>
                    </a:cubicBezTo>
                    <a:cubicBezTo>
                      <a:pt x="578" y="1132"/>
                      <a:pt x="730" y="1086"/>
                      <a:pt x="846" y="981"/>
                    </a:cubicBezTo>
                    <a:cubicBezTo>
                      <a:pt x="910" y="917"/>
                      <a:pt x="945" y="883"/>
                      <a:pt x="963" y="854"/>
                    </a:cubicBezTo>
                    <a:cubicBezTo>
                      <a:pt x="1179" y="854"/>
                      <a:pt x="1179" y="854"/>
                      <a:pt x="1179" y="854"/>
                    </a:cubicBezTo>
                    <a:cubicBezTo>
                      <a:pt x="1219" y="854"/>
                      <a:pt x="1249" y="825"/>
                      <a:pt x="1249" y="784"/>
                    </a:cubicBezTo>
                    <a:cubicBezTo>
                      <a:pt x="1249" y="64"/>
                      <a:pt x="1249" y="64"/>
                      <a:pt x="1249" y="64"/>
                    </a:cubicBezTo>
                    <a:cubicBezTo>
                      <a:pt x="1249" y="29"/>
                      <a:pt x="1219" y="0"/>
                      <a:pt x="1179" y="0"/>
                    </a:cubicBezTo>
                    <a:close/>
                  </a:path>
                </a:pathLst>
              </a:custGeom>
              <a:solidFill>
                <a:schemeClr val="accent4"/>
              </a:solidFill>
              <a:ln w="44450">
                <a:solidFill>
                  <a:schemeClr val="accent4"/>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sp>
            <p:nvSpPr>
              <p:cNvPr id="39" name="Freeform 10"/>
              <p:cNvSpPr>
                <a:spLocks/>
              </p:cNvSpPr>
              <p:nvPr/>
            </p:nvSpPr>
            <p:spPr bwMode="auto">
              <a:xfrm>
                <a:off x="679451" y="1704975"/>
                <a:ext cx="2214563" cy="1933575"/>
              </a:xfrm>
              <a:custGeom>
                <a:avLst/>
                <a:gdLst>
                  <a:gd name="T0" fmla="*/ 1342 w 1412"/>
                  <a:gd name="T1" fmla="*/ 0 h 1232"/>
                  <a:gd name="T2" fmla="*/ 70 w 1412"/>
                  <a:gd name="T3" fmla="*/ 0 h 1232"/>
                  <a:gd name="T4" fmla="*/ 0 w 1412"/>
                  <a:gd name="T5" fmla="*/ 70 h 1232"/>
                  <a:gd name="T6" fmla="*/ 0 w 1412"/>
                  <a:gd name="T7" fmla="*/ 825 h 1232"/>
                  <a:gd name="T8" fmla="*/ 70 w 1412"/>
                  <a:gd name="T9" fmla="*/ 895 h 1232"/>
                  <a:gd name="T10" fmla="*/ 257 w 1412"/>
                  <a:gd name="T11" fmla="*/ 895 h 1232"/>
                  <a:gd name="T12" fmla="*/ 397 w 1412"/>
                  <a:gd name="T13" fmla="*/ 1075 h 1232"/>
                  <a:gd name="T14" fmla="*/ 659 w 1412"/>
                  <a:gd name="T15" fmla="*/ 1214 h 1232"/>
                  <a:gd name="T16" fmla="*/ 554 w 1412"/>
                  <a:gd name="T17" fmla="*/ 1052 h 1232"/>
                  <a:gd name="T18" fmla="*/ 502 w 1412"/>
                  <a:gd name="T19" fmla="*/ 895 h 1232"/>
                  <a:gd name="T20" fmla="*/ 1342 w 1412"/>
                  <a:gd name="T21" fmla="*/ 895 h 1232"/>
                  <a:gd name="T22" fmla="*/ 1412 w 1412"/>
                  <a:gd name="T23" fmla="*/ 825 h 1232"/>
                  <a:gd name="T24" fmla="*/ 1412 w 1412"/>
                  <a:gd name="T25" fmla="*/ 70 h 1232"/>
                  <a:gd name="T26" fmla="*/ 1342 w 1412"/>
                  <a:gd name="T27" fmla="*/ 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2" h="1232">
                    <a:moveTo>
                      <a:pt x="1342" y="0"/>
                    </a:moveTo>
                    <a:cubicBezTo>
                      <a:pt x="70" y="0"/>
                      <a:pt x="70" y="0"/>
                      <a:pt x="70" y="0"/>
                    </a:cubicBezTo>
                    <a:cubicBezTo>
                      <a:pt x="29" y="0"/>
                      <a:pt x="0" y="29"/>
                      <a:pt x="0" y="70"/>
                    </a:cubicBezTo>
                    <a:cubicBezTo>
                      <a:pt x="0" y="825"/>
                      <a:pt x="0" y="825"/>
                      <a:pt x="0" y="825"/>
                    </a:cubicBezTo>
                    <a:cubicBezTo>
                      <a:pt x="0" y="860"/>
                      <a:pt x="29" y="895"/>
                      <a:pt x="70" y="895"/>
                    </a:cubicBezTo>
                    <a:cubicBezTo>
                      <a:pt x="257" y="895"/>
                      <a:pt x="257" y="895"/>
                      <a:pt x="257" y="895"/>
                    </a:cubicBezTo>
                    <a:cubicBezTo>
                      <a:pt x="274" y="924"/>
                      <a:pt x="315" y="994"/>
                      <a:pt x="397" y="1075"/>
                    </a:cubicBezTo>
                    <a:cubicBezTo>
                      <a:pt x="496" y="1168"/>
                      <a:pt x="648" y="1232"/>
                      <a:pt x="659" y="1214"/>
                    </a:cubicBezTo>
                    <a:cubicBezTo>
                      <a:pt x="677" y="1197"/>
                      <a:pt x="612" y="1145"/>
                      <a:pt x="554" y="1052"/>
                    </a:cubicBezTo>
                    <a:cubicBezTo>
                      <a:pt x="507" y="976"/>
                      <a:pt x="502" y="918"/>
                      <a:pt x="502" y="895"/>
                    </a:cubicBezTo>
                    <a:cubicBezTo>
                      <a:pt x="1342" y="895"/>
                      <a:pt x="1342" y="895"/>
                      <a:pt x="1342" y="895"/>
                    </a:cubicBezTo>
                    <a:cubicBezTo>
                      <a:pt x="1382" y="895"/>
                      <a:pt x="1412" y="860"/>
                      <a:pt x="1412" y="825"/>
                    </a:cubicBezTo>
                    <a:cubicBezTo>
                      <a:pt x="1412" y="70"/>
                      <a:pt x="1412" y="70"/>
                      <a:pt x="1412" y="70"/>
                    </a:cubicBezTo>
                    <a:cubicBezTo>
                      <a:pt x="1412" y="29"/>
                      <a:pt x="1382" y="0"/>
                      <a:pt x="1342" y="0"/>
                    </a:cubicBezTo>
                    <a:close/>
                  </a:path>
                </a:pathLst>
              </a:custGeom>
              <a:noFill/>
              <a:ln w="44450">
                <a:solidFill>
                  <a:schemeClr val="accent4"/>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grpSp>
      </p:grpSp>
      <p:grpSp>
        <p:nvGrpSpPr>
          <p:cNvPr id="17" name="Group 16"/>
          <p:cNvGrpSpPr/>
          <p:nvPr/>
        </p:nvGrpSpPr>
        <p:grpSpPr>
          <a:xfrm>
            <a:off x="4011445" y="1915835"/>
            <a:ext cx="3722706" cy="2582993"/>
            <a:chOff x="4091882" y="1953755"/>
            <a:chExt cx="3797354" cy="2634787"/>
          </a:xfrm>
        </p:grpSpPr>
        <p:sp>
          <p:nvSpPr>
            <p:cNvPr id="42" name="Rectangle 41"/>
            <p:cNvSpPr/>
            <p:nvPr/>
          </p:nvSpPr>
          <p:spPr bwMode="auto">
            <a:xfrm>
              <a:off x="4091882" y="1976918"/>
              <a:ext cx="3797354" cy="2611624"/>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1144" rIns="0" bIns="41144" numCol="1" rtlCol="0" anchor="ctr" anchorCtr="0" compatLnSpc="1">
              <a:prstTxWarp prst="textNoShape">
                <a:avLst/>
              </a:prstTxWarp>
            </a:bodyPr>
            <a:lstStyle/>
            <a:p>
              <a:pPr marL="0" marR="0" lvl="0" indent="0" algn="ctr" defTabSz="822655" eaLnBrk="1" fontAlgn="base" latinLnBrk="0" hangingPunct="1">
                <a:lnSpc>
                  <a:spcPct val="100000"/>
                </a:lnSpc>
                <a:spcBef>
                  <a:spcPct val="0"/>
                </a:spcBef>
                <a:spcAft>
                  <a:spcPct val="0"/>
                </a:spcAft>
                <a:buClrTx/>
                <a:buSzTx/>
                <a:buFontTx/>
                <a:buNone/>
                <a:tabLst/>
                <a:defRPr/>
              </a:pPr>
              <a:endParaRPr kumimoji="0" lang="en-US" sz="247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0" name="Rectangle 59"/>
            <p:cNvSpPr/>
            <p:nvPr/>
          </p:nvSpPr>
          <p:spPr>
            <a:xfrm>
              <a:off x="4091882" y="1953755"/>
              <a:ext cx="3797354" cy="849463"/>
            </a:xfrm>
            <a:prstGeom prst="rect">
              <a:avLst/>
            </a:prstGeom>
          </p:spPr>
          <p:txBody>
            <a:bodyPr wrap="square" lIns="179285" tIns="143428" bIns="14342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294"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rPr>
                <a:t>ISV</a:t>
              </a:r>
            </a:p>
          </p:txBody>
        </p:sp>
        <p:grpSp>
          <p:nvGrpSpPr>
            <p:cNvPr id="75" name="Group 74"/>
            <p:cNvGrpSpPr/>
            <p:nvPr/>
          </p:nvGrpSpPr>
          <p:grpSpPr>
            <a:xfrm>
              <a:off x="5039184" y="2923397"/>
              <a:ext cx="1902751" cy="1021449"/>
              <a:chOff x="4735389" y="2353911"/>
              <a:chExt cx="2911779" cy="1563122"/>
            </a:xfrm>
          </p:grpSpPr>
          <p:sp>
            <p:nvSpPr>
              <p:cNvPr id="48" name="Freeform 36"/>
              <p:cNvSpPr>
                <a:spLocks noEditPoints="1"/>
              </p:cNvSpPr>
              <p:nvPr/>
            </p:nvSpPr>
            <p:spPr bwMode="auto">
              <a:xfrm>
                <a:off x="4735389" y="2353911"/>
                <a:ext cx="2911779" cy="1563122"/>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noFill/>
              <a:ln w="38100">
                <a:solidFill>
                  <a:schemeClr val="accent6"/>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grpSp>
            <p:nvGrpSpPr>
              <p:cNvPr id="59" name="Group 58"/>
              <p:cNvGrpSpPr/>
              <p:nvPr/>
            </p:nvGrpSpPr>
            <p:grpSpPr>
              <a:xfrm>
                <a:off x="5653141" y="2578862"/>
                <a:ext cx="1132556" cy="922401"/>
                <a:chOff x="9083676" y="2125663"/>
                <a:chExt cx="1890712" cy="1539875"/>
              </a:xfrm>
              <a:solidFill>
                <a:schemeClr val="accent5"/>
              </a:solidFill>
            </p:grpSpPr>
            <p:sp>
              <p:nvSpPr>
                <p:cNvPr id="56" name="Freeform 18"/>
                <p:cNvSpPr>
                  <a:spLocks noEditPoints="1"/>
                </p:cNvSpPr>
                <p:nvPr/>
              </p:nvSpPr>
              <p:spPr bwMode="auto">
                <a:xfrm>
                  <a:off x="9083676" y="2274888"/>
                  <a:ext cx="1377950" cy="1390650"/>
                </a:xfrm>
                <a:custGeom>
                  <a:avLst/>
                  <a:gdLst>
                    <a:gd name="T0" fmla="*/ 1055 w 1073"/>
                    <a:gd name="T1" fmla="*/ 415 h 1080"/>
                    <a:gd name="T2" fmla="*/ 878 w 1073"/>
                    <a:gd name="T3" fmla="*/ 386 h 1080"/>
                    <a:gd name="T4" fmla="*/ 926 w 1073"/>
                    <a:gd name="T5" fmla="*/ 213 h 1080"/>
                    <a:gd name="T6" fmla="*/ 841 w 1073"/>
                    <a:gd name="T7" fmla="*/ 118 h 1080"/>
                    <a:gd name="T8" fmla="*/ 687 w 1073"/>
                    <a:gd name="T9" fmla="*/ 210 h 1080"/>
                    <a:gd name="T10" fmla="*/ 614 w 1073"/>
                    <a:gd name="T11" fmla="*/ 22 h 1080"/>
                    <a:gd name="T12" fmla="*/ 485 w 1073"/>
                    <a:gd name="T13" fmla="*/ 0 h 1080"/>
                    <a:gd name="T14" fmla="*/ 422 w 1073"/>
                    <a:gd name="T15" fmla="*/ 195 h 1080"/>
                    <a:gd name="T16" fmla="*/ 264 w 1073"/>
                    <a:gd name="T17" fmla="*/ 114 h 1080"/>
                    <a:gd name="T18" fmla="*/ 154 w 1073"/>
                    <a:gd name="T19" fmla="*/ 180 h 1080"/>
                    <a:gd name="T20" fmla="*/ 217 w 1073"/>
                    <a:gd name="T21" fmla="*/ 349 h 1080"/>
                    <a:gd name="T22" fmla="*/ 44 w 1073"/>
                    <a:gd name="T23" fmla="*/ 393 h 1080"/>
                    <a:gd name="T24" fmla="*/ 0 w 1073"/>
                    <a:gd name="T25" fmla="*/ 515 h 1080"/>
                    <a:gd name="T26" fmla="*/ 158 w 1073"/>
                    <a:gd name="T27" fmla="*/ 603 h 1080"/>
                    <a:gd name="T28" fmla="*/ 51 w 1073"/>
                    <a:gd name="T29" fmla="*/ 750 h 1080"/>
                    <a:gd name="T30" fmla="*/ 99 w 1073"/>
                    <a:gd name="T31" fmla="*/ 871 h 1080"/>
                    <a:gd name="T32" fmla="*/ 275 w 1073"/>
                    <a:gd name="T33" fmla="*/ 834 h 1080"/>
                    <a:gd name="T34" fmla="*/ 290 w 1073"/>
                    <a:gd name="T35" fmla="*/ 1014 h 1080"/>
                    <a:gd name="T36" fmla="*/ 400 w 1073"/>
                    <a:gd name="T37" fmla="*/ 1077 h 1080"/>
                    <a:gd name="T38" fmla="*/ 514 w 1073"/>
                    <a:gd name="T39" fmla="*/ 937 h 1080"/>
                    <a:gd name="T40" fmla="*/ 558 w 1073"/>
                    <a:gd name="T41" fmla="*/ 937 h 1080"/>
                    <a:gd name="T42" fmla="*/ 672 w 1073"/>
                    <a:gd name="T43" fmla="*/ 1077 h 1080"/>
                    <a:gd name="T44" fmla="*/ 783 w 1073"/>
                    <a:gd name="T45" fmla="*/ 1014 h 1080"/>
                    <a:gd name="T46" fmla="*/ 797 w 1073"/>
                    <a:gd name="T47" fmla="*/ 834 h 1080"/>
                    <a:gd name="T48" fmla="*/ 974 w 1073"/>
                    <a:gd name="T49" fmla="*/ 871 h 1080"/>
                    <a:gd name="T50" fmla="*/ 1022 w 1073"/>
                    <a:gd name="T51" fmla="*/ 750 h 1080"/>
                    <a:gd name="T52" fmla="*/ 915 w 1073"/>
                    <a:gd name="T53" fmla="*/ 603 h 1080"/>
                    <a:gd name="T54" fmla="*/ 1073 w 1073"/>
                    <a:gd name="T55" fmla="*/ 515 h 1080"/>
                    <a:gd name="T56" fmla="*/ 687 w 1073"/>
                    <a:gd name="T57" fmla="*/ 709 h 1080"/>
                    <a:gd name="T58" fmla="*/ 386 w 1073"/>
                    <a:gd name="T59" fmla="*/ 709 h 1080"/>
                    <a:gd name="T60" fmla="*/ 386 w 1073"/>
                    <a:gd name="T61" fmla="*/ 408 h 1080"/>
                    <a:gd name="T62" fmla="*/ 687 w 1073"/>
                    <a:gd name="T63" fmla="*/ 408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3" h="1080">
                      <a:moveTo>
                        <a:pt x="1073" y="515"/>
                      </a:moveTo>
                      <a:cubicBezTo>
                        <a:pt x="1055" y="415"/>
                        <a:pt x="1055" y="415"/>
                        <a:pt x="1055" y="415"/>
                      </a:cubicBezTo>
                      <a:cubicBezTo>
                        <a:pt x="1051" y="404"/>
                        <a:pt x="1044" y="397"/>
                        <a:pt x="1029" y="393"/>
                      </a:cubicBezTo>
                      <a:cubicBezTo>
                        <a:pt x="878" y="386"/>
                        <a:pt x="878" y="386"/>
                        <a:pt x="878" y="386"/>
                      </a:cubicBezTo>
                      <a:cubicBezTo>
                        <a:pt x="871" y="375"/>
                        <a:pt x="863" y="360"/>
                        <a:pt x="856" y="349"/>
                      </a:cubicBezTo>
                      <a:cubicBezTo>
                        <a:pt x="926" y="213"/>
                        <a:pt x="926" y="213"/>
                        <a:pt x="926" y="213"/>
                      </a:cubicBezTo>
                      <a:cubicBezTo>
                        <a:pt x="933" y="202"/>
                        <a:pt x="930" y="188"/>
                        <a:pt x="919" y="180"/>
                      </a:cubicBezTo>
                      <a:cubicBezTo>
                        <a:pt x="841" y="118"/>
                        <a:pt x="841" y="118"/>
                        <a:pt x="841" y="118"/>
                      </a:cubicBezTo>
                      <a:cubicBezTo>
                        <a:pt x="834" y="107"/>
                        <a:pt x="819" y="107"/>
                        <a:pt x="808" y="114"/>
                      </a:cubicBezTo>
                      <a:cubicBezTo>
                        <a:pt x="687" y="210"/>
                        <a:pt x="687" y="210"/>
                        <a:pt x="687" y="210"/>
                      </a:cubicBezTo>
                      <a:cubicBezTo>
                        <a:pt x="676" y="202"/>
                        <a:pt x="665" y="199"/>
                        <a:pt x="650" y="195"/>
                      </a:cubicBezTo>
                      <a:cubicBezTo>
                        <a:pt x="614" y="22"/>
                        <a:pt x="614" y="22"/>
                        <a:pt x="614" y="22"/>
                      </a:cubicBezTo>
                      <a:cubicBezTo>
                        <a:pt x="610" y="11"/>
                        <a:pt x="599" y="0"/>
                        <a:pt x="588" y="0"/>
                      </a:cubicBezTo>
                      <a:cubicBezTo>
                        <a:pt x="485" y="0"/>
                        <a:pt x="485" y="0"/>
                        <a:pt x="485" y="0"/>
                      </a:cubicBezTo>
                      <a:cubicBezTo>
                        <a:pt x="474" y="0"/>
                        <a:pt x="463" y="11"/>
                        <a:pt x="459" y="22"/>
                      </a:cubicBezTo>
                      <a:cubicBezTo>
                        <a:pt x="422" y="195"/>
                        <a:pt x="422" y="195"/>
                        <a:pt x="422" y="195"/>
                      </a:cubicBezTo>
                      <a:cubicBezTo>
                        <a:pt x="408" y="199"/>
                        <a:pt x="397" y="202"/>
                        <a:pt x="386" y="210"/>
                      </a:cubicBezTo>
                      <a:cubicBezTo>
                        <a:pt x="264" y="114"/>
                        <a:pt x="264" y="114"/>
                        <a:pt x="264" y="114"/>
                      </a:cubicBezTo>
                      <a:cubicBezTo>
                        <a:pt x="253" y="107"/>
                        <a:pt x="239" y="107"/>
                        <a:pt x="231" y="114"/>
                      </a:cubicBezTo>
                      <a:cubicBezTo>
                        <a:pt x="154" y="180"/>
                        <a:pt x="154" y="180"/>
                        <a:pt x="154" y="180"/>
                      </a:cubicBezTo>
                      <a:cubicBezTo>
                        <a:pt x="143" y="188"/>
                        <a:pt x="143" y="202"/>
                        <a:pt x="147" y="213"/>
                      </a:cubicBezTo>
                      <a:cubicBezTo>
                        <a:pt x="217" y="349"/>
                        <a:pt x="217" y="349"/>
                        <a:pt x="217" y="349"/>
                      </a:cubicBezTo>
                      <a:cubicBezTo>
                        <a:pt x="209" y="360"/>
                        <a:pt x="202" y="375"/>
                        <a:pt x="194" y="386"/>
                      </a:cubicBezTo>
                      <a:cubicBezTo>
                        <a:pt x="44" y="393"/>
                        <a:pt x="44" y="393"/>
                        <a:pt x="44" y="393"/>
                      </a:cubicBezTo>
                      <a:cubicBezTo>
                        <a:pt x="29" y="393"/>
                        <a:pt x="22" y="404"/>
                        <a:pt x="18" y="415"/>
                      </a:cubicBezTo>
                      <a:cubicBezTo>
                        <a:pt x="0" y="515"/>
                        <a:pt x="0" y="515"/>
                        <a:pt x="0" y="515"/>
                      </a:cubicBezTo>
                      <a:cubicBezTo>
                        <a:pt x="0" y="526"/>
                        <a:pt x="3" y="540"/>
                        <a:pt x="14" y="544"/>
                      </a:cubicBezTo>
                      <a:cubicBezTo>
                        <a:pt x="158" y="603"/>
                        <a:pt x="158" y="603"/>
                        <a:pt x="158" y="603"/>
                      </a:cubicBezTo>
                      <a:cubicBezTo>
                        <a:pt x="161" y="617"/>
                        <a:pt x="161" y="632"/>
                        <a:pt x="165" y="647"/>
                      </a:cubicBezTo>
                      <a:cubicBezTo>
                        <a:pt x="51" y="750"/>
                        <a:pt x="51" y="750"/>
                        <a:pt x="51" y="750"/>
                      </a:cubicBezTo>
                      <a:cubicBezTo>
                        <a:pt x="44" y="757"/>
                        <a:pt x="40" y="772"/>
                        <a:pt x="47" y="783"/>
                      </a:cubicBezTo>
                      <a:cubicBezTo>
                        <a:pt x="99" y="871"/>
                        <a:pt x="99" y="871"/>
                        <a:pt x="99" y="871"/>
                      </a:cubicBezTo>
                      <a:cubicBezTo>
                        <a:pt x="103" y="878"/>
                        <a:pt x="117" y="886"/>
                        <a:pt x="128" y="882"/>
                      </a:cubicBezTo>
                      <a:cubicBezTo>
                        <a:pt x="275" y="834"/>
                        <a:pt x="275" y="834"/>
                        <a:pt x="275" y="834"/>
                      </a:cubicBezTo>
                      <a:cubicBezTo>
                        <a:pt x="286" y="845"/>
                        <a:pt x="297" y="856"/>
                        <a:pt x="308" y="864"/>
                      </a:cubicBezTo>
                      <a:cubicBezTo>
                        <a:pt x="290" y="1014"/>
                        <a:pt x="290" y="1014"/>
                        <a:pt x="290" y="1014"/>
                      </a:cubicBezTo>
                      <a:cubicBezTo>
                        <a:pt x="286" y="1029"/>
                        <a:pt x="294" y="1040"/>
                        <a:pt x="305" y="1044"/>
                      </a:cubicBezTo>
                      <a:cubicBezTo>
                        <a:pt x="400" y="1077"/>
                        <a:pt x="400" y="1077"/>
                        <a:pt x="400" y="1077"/>
                      </a:cubicBezTo>
                      <a:cubicBezTo>
                        <a:pt x="411" y="1080"/>
                        <a:pt x="426" y="1077"/>
                        <a:pt x="433" y="1069"/>
                      </a:cubicBezTo>
                      <a:cubicBezTo>
                        <a:pt x="514" y="937"/>
                        <a:pt x="514" y="937"/>
                        <a:pt x="514" y="937"/>
                      </a:cubicBezTo>
                      <a:cubicBezTo>
                        <a:pt x="522" y="937"/>
                        <a:pt x="529" y="941"/>
                        <a:pt x="536" y="941"/>
                      </a:cubicBezTo>
                      <a:cubicBezTo>
                        <a:pt x="544" y="941"/>
                        <a:pt x="551" y="937"/>
                        <a:pt x="558" y="937"/>
                      </a:cubicBezTo>
                      <a:cubicBezTo>
                        <a:pt x="639" y="1069"/>
                        <a:pt x="639" y="1069"/>
                        <a:pt x="639" y="1069"/>
                      </a:cubicBezTo>
                      <a:cubicBezTo>
                        <a:pt x="647" y="1077"/>
                        <a:pt x="661" y="1080"/>
                        <a:pt x="672" y="1077"/>
                      </a:cubicBezTo>
                      <a:cubicBezTo>
                        <a:pt x="768" y="1044"/>
                        <a:pt x="768" y="1044"/>
                        <a:pt x="768" y="1044"/>
                      </a:cubicBezTo>
                      <a:cubicBezTo>
                        <a:pt x="779" y="1040"/>
                        <a:pt x="786" y="1029"/>
                        <a:pt x="783" y="1014"/>
                      </a:cubicBezTo>
                      <a:cubicBezTo>
                        <a:pt x="764" y="864"/>
                        <a:pt x="764" y="864"/>
                        <a:pt x="764" y="864"/>
                      </a:cubicBezTo>
                      <a:cubicBezTo>
                        <a:pt x="775" y="853"/>
                        <a:pt x="786" y="845"/>
                        <a:pt x="797" y="834"/>
                      </a:cubicBezTo>
                      <a:cubicBezTo>
                        <a:pt x="944" y="882"/>
                        <a:pt x="944" y="882"/>
                        <a:pt x="944" y="882"/>
                      </a:cubicBezTo>
                      <a:cubicBezTo>
                        <a:pt x="955" y="886"/>
                        <a:pt x="970" y="878"/>
                        <a:pt x="974" y="871"/>
                      </a:cubicBezTo>
                      <a:cubicBezTo>
                        <a:pt x="1025" y="783"/>
                        <a:pt x="1025" y="783"/>
                        <a:pt x="1025" y="783"/>
                      </a:cubicBezTo>
                      <a:cubicBezTo>
                        <a:pt x="1033" y="772"/>
                        <a:pt x="1029" y="757"/>
                        <a:pt x="1022" y="750"/>
                      </a:cubicBezTo>
                      <a:cubicBezTo>
                        <a:pt x="908" y="647"/>
                        <a:pt x="908" y="647"/>
                        <a:pt x="908" y="647"/>
                      </a:cubicBezTo>
                      <a:cubicBezTo>
                        <a:pt x="911" y="632"/>
                        <a:pt x="911" y="617"/>
                        <a:pt x="915" y="603"/>
                      </a:cubicBezTo>
                      <a:cubicBezTo>
                        <a:pt x="1058" y="544"/>
                        <a:pt x="1058" y="544"/>
                        <a:pt x="1058" y="544"/>
                      </a:cubicBezTo>
                      <a:cubicBezTo>
                        <a:pt x="1069" y="540"/>
                        <a:pt x="1073" y="529"/>
                        <a:pt x="1073" y="515"/>
                      </a:cubicBezTo>
                      <a:close/>
                      <a:moveTo>
                        <a:pt x="750" y="559"/>
                      </a:moveTo>
                      <a:cubicBezTo>
                        <a:pt x="750" y="617"/>
                        <a:pt x="724" y="669"/>
                        <a:pt x="687" y="709"/>
                      </a:cubicBezTo>
                      <a:cubicBezTo>
                        <a:pt x="647" y="746"/>
                        <a:pt x="595" y="772"/>
                        <a:pt x="536" y="772"/>
                      </a:cubicBezTo>
                      <a:cubicBezTo>
                        <a:pt x="478" y="772"/>
                        <a:pt x="426" y="746"/>
                        <a:pt x="386" y="709"/>
                      </a:cubicBezTo>
                      <a:cubicBezTo>
                        <a:pt x="349" y="669"/>
                        <a:pt x="323" y="617"/>
                        <a:pt x="323" y="559"/>
                      </a:cubicBezTo>
                      <a:cubicBezTo>
                        <a:pt x="323" y="500"/>
                        <a:pt x="349" y="445"/>
                        <a:pt x="386" y="408"/>
                      </a:cubicBezTo>
                      <a:cubicBezTo>
                        <a:pt x="426" y="368"/>
                        <a:pt x="478" y="346"/>
                        <a:pt x="536" y="346"/>
                      </a:cubicBezTo>
                      <a:cubicBezTo>
                        <a:pt x="595" y="346"/>
                        <a:pt x="647" y="368"/>
                        <a:pt x="687" y="408"/>
                      </a:cubicBezTo>
                      <a:cubicBezTo>
                        <a:pt x="724" y="445"/>
                        <a:pt x="750" y="500"/>
                        <a:pt x="750" y="559"/>
                      </a:cubicBezTo>
                      <a:close/>
                    </a:path>
                  </a:pathLst>
                </a:custGeom>
                <a:solidFill>
                  <a:schemeClr val="accent6"/>
                </a:solidFill>
                <a:ln w="2540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sp>
              <p:nvSpPr>
                <p:cNvPr id="57" name="Oval 19"/>
                <p:cNvSpPr>
                  <a:spLocks noChangeArrowheads="1"/>
                </p:cNvSpPr>
                <p:nvPr/>
              </p:nvSpPr>
              <p:spPr bwMode="auto">
                <a:xfrm>
                  <a:off x="9648826" y="2868613"/>
                  <a:ext cx="252413" cy="254000"/>
                </a:xfrm>
                <a:prstGeom prst="ellipse">
                  <a:avLst/>
                </a:prstGeom>
                <a:solidFill>
                  <a:schemeClr val="accent6"/>
                </a:solidFill>
                <a:ln w="38100">
                  <a:no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E1E1E"/>
                    </a:solidFill>
                    <a:effectLst/>
                    <a:uLnTx/>
                    <a:uFillTx/>
                  </a:endParaRPr>
                </a:p>
              </p:txBody>
            </p:sp>
            <p:sp>
              <p:nvSpPr>
                <p:cNvPr id="58" name="Freeform 20"/>
                <p:cNvSpPr>
                  <a:spLocks noEditPoints="1"/>
                </p:cNvSpPr>
                <p:nvPr/>
              </p:nvSpPr>
              <p:spPr bwMode="auto">
                <a:xfrm>
                  <a:off x="10272713" y="2125663"/>
                  <a:ext cx="701675" cy="757238"/>
                </a:xfrm>
                <a:custGeom>
                  <a:avLst/>
                  <a:gdLst>
                    <a:gd name="T0" fmla="*/ 476 w 546"/>
                    <a:gd name="T1" fmla="*/ 334 h 588"/>
                    <a:gd name="T2" fmla="*/ 483 w 546"/>
                    <a:gd name="T3" fmla="*/ 294 h 588"/>
                    <a:gd name="T4" fmla="*/ 476 w 546"/>
                    <a:gd name="T5" fmla="*/ 257 h 588"/>
                    <a:gd name="T6" fmla="*/ 535 w 546"/>
                    <a:gd name="T7" fmla="*/ 202 h 588"/>
                    <a:gd name="T8" fmla="*/ 542 w 546"/>
                    <a:gd name="T9" fmla="*/ 184 h 588"/>
                    <a:gd name="T10" fmla="*/ 542 w 546"/>
                    <a:gd name="T11" fmla="*/ 169 h 588"/>
                    <a:gd name="T12" fmla="*/ 516 w 546"/>
                    <a:gd name="T13" fmla="*/ 125 h 588"/>
                    <a:gd name="T14" fmla="*/ 490 w 546"/>
                    <a:gd name="T15" fmla="*/ 114 h 588"/>
                    <a:gd name="T16" fmla="*/ 483 w 546"/>
                    <a:gd name="T17" fmla="*/ 114 h 588"/>
                    <a:gd name="T18" fmla="*/ 409 w 546"/>
                    <a:gd name="T19" fmla="*/ 136 h 588"/>
                    <a:gd name="T20" fmla="*/ 339 w 546"/>
                    <a:gd name="T21" fmla="*/ 99 h 588"/>
                    <a:gd name="T22" fmla="*/ 325 w 546"/>
                    <a:gd name="T23" fmla="*/ 22 h 588"/>
                    <a:gd name="T24" fmla="*/ 299 w 546"/>
                    <a:gd name="T25" fmla="*/ 0 h 588"/>
                    <a:gd name="T26" fmla="*/ 247 w 546"/>
                    <a:gd name="T27" fmla="*/ 0 h 588"/>
                    <a:gd name="T28" fmla="*/ 221 w 546"/>
                    <a:gd name="T29" fmla="*/ 22 h 588"/>
                    <a:gd name="T30" fmla="*/ 203 w 546"/>
                    <a:gd name="T31" fmla="*/ 99 h 588"/>
                    <a:gd name="T32" fmla="*/ 137 w 546"/>
                    <a:gd name="T33" fmla="*/ 140 h 588"/>
                    <a:gd name="T34" fmla="*/ 59 w 546"/>
                    <a:gd name="T35" fmla="*/ 114 h 588"/>
                    <a:gd name="T36" fmla="*/ 52 w 546"/>
                    <a:gd name="T37" fmla="*/ 114 h 588"/>
                    <a:gd name="T38" fmla="*/ 30 w 546"/>
                    <a:gd name="T39" fmla="*/ 125 h 588"/>
                    <a:gd name="T40" fmla="*/ 4 w 546"/>
                    <a:gd name="T41" fmla="*/ 169 h 588"/>
                    <a:gd name="T42" fmla="*/ 0 w 546"/>
                    <a:gd name="T43" fmla="*/ 184 h 588"/>
                    <a:gd name="T44" fmla="*/ 8 w 546"/>
                    <a:gd name="T45" fmla="*/ 202 h 588"/>
                    <a:gd name="T46" fmla="*/ 70 w 546"/>
                    <a:gd name="T47" fmla="*/ 257 h 588"/>
                    <a:gd name="T48" fmla="*/ 63 w 546"/>
                    <a:gd name="T49" fmla="*/ 294 h 588"/>
                    <a:gd name="T50" fmla="*/ 70 w 546"/>
                    <a:gd name="T51" fmla="*/ 334 h 588"/>
                    <a:gd name="T52" fmla="*/ 8 w 546"/>
                    <a:gd name="T53" fmla="*/ 389 h 588"/>
                    <a:gd name="T54" fmla="*/ 0 w 546"/>
                    <a:gd name="T55" fmla="*/ 408 h 588"/>
                    <a:gd name="T56" fmla="*/ 4 w 546"/>
                    <a:gd name="T57" fmla="*/ 419 h 588"/>
                    <a:gd name="T58" fmla="*/ 30 w 546"/>
                    <a:gd name="T59" fmla="*/ 463 h 588"/>
                    <a:gd name="T60" fmla="*/ 52 w 546"/>
                    <a:gd name="T61" fmla="*/ 477 h 588"/>
                    <a:gd name="T62" fmla="*/ 59 w 546"/>
                    <a:gd name="T63" fmla="*/ 477 h 588"/>
                    <a:gd name="T64" fmla="*/ 137 w 546"/>
                    <a:gd name="T65" fmla="*/ 452 h 588"/>
                    <a:gd name="T66" fmla="*/ 203 w 546"/>
                    <a:gd name="T67" fmla="*/ 488 h 588"/>
                    <a:gd name="T68" fmla="*/ 221 w 546"/>
                    <a:gd name="T69" fmla="*/ 569 h 588"/>
                    <a:gd name="T70" fmla="*/ 247 w 546"/>
                    <a:gd name="T71" fmla="*/ 588 h 588"/>
                    <a:gd name="T72" fmla="*/ 299 w 546"/>
                    <a:gd name="T73" fmla="*/ 588 h 588"/>
                    <a:gd name="T74" fmla="*/ 325 w 546"/>
                    <a:gd name="T75" fmla="*/ 569 h 588"/>
                    <a:gd name="T76" fmla="*/ 339 w 546"/>
                    <a:gd name="T77" fmla="*/ 492 h 588"/>
                    <a:gd name="T78" fmla="*/ 409 w 546"/>
                    <a:gd name="T79" fmla="*/ 452 h 588"/>
                    <a:gd name="T80" fmla="*/ 483 w 546"/>
                    <a:gd name="T81" fmla="*/ 477 h 588"/>
                    <a:gd name="T82" fmla="*/ 490 w 546"/>
                    <a:gd name="T83" fmla="*/ 477 h 588"/>
                    <a:gd name="T84" fmla="*/ 516 w 546"/>
                    <a:gd name="T85" fmla="*/ 463 h 588"/>
                    <a:gd name="T86" fmla="*/ 542 w 546"/>
                    <a:gd name="T87" fmla="*/ 419 h 588"/>
                    <a:gd name="T88" fmla="*/ 542 w 546"/>
                    <a:gd name="T89" fmla="*/ 408 h 588"/>
                    <a:gd name="T90" fmla="*/ 535 w 546"/>
                    <a:gd name="T91" fmla="*/ 389 h 588"/>
                    <a:gd name="T92" fmla="*/ 476 w 546"/>
                    <a:gd name="T93" fmla="*/ 334 h 588"/>
                    <a:gd name="T94" fmla="*/ 476 w 546"/>
                    <a:gd name="T95" fmla="*/ 334 h 588"/>
                    <a:gd name="T96" fmla="*/ 354 w 546"/>
                    <a:gd name="T97" fmla="*/ 294 h 588"/>
                    <a:gd name="T98" fmla="*/ 273 w 546"/>
                    <a:gd name="T99" fmla="*/ 375 h 588"/>
                    <a:gd name="T100" fmla="*/ 192 w 546"/>
                    <a:gd name="T101" fmla="*/ 294 h 588"/>
                    <a:gd name="T102" fmla="*/ 273 w 546"/>
                    <a:gd name="T103" fmla="*/ 213 h 588"/>
                    <a:gd name="T104" fmla="*/ 354 w 546"/>
                    <a:gd name="T105" fmla="*/ 29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6" h="588">
                      <a:moveTo>
                        <a:pt x="476" y="334"/>
                      </a:moveTo>
                      <a:cubicBezTo>
                        <a:pt x="479" y="323"/>
                        <a:pt x="483" y="309"/>
                        <a:pt x="483" y="294"/>
                      </a:cubicBezTo>
                      <a:cubicBezTo>
                        <a:pt x="483" y="283"/>
                        <a:pt x="479" y="268"/>
                        <a:pt x="476" y="257"/>
                      </a:cubicBezTo>
                      <a:cubicBezTo>
                        <a:pt x="535" y="202"/>
                        <a:pt x="535" y="202"/>
                        <a:pt x="535" y="202"/>
                      </a:cubicBezTo>
                      <a:cubicBezTo>
                        <a:pt x="542" y="198"/>
                        <a:pt x="542" y="191"/>
                        <a:pt x="542" y="184"/>
                      </a:cubicBezTo>
                      <a:cubicBezTo>
                        <a:pt x="542" y="180"/>
                        <a:pt x="542" y="173"/>
                        <a:pt x="542" y="169"/>
                      </a:cubicBezTo>
                      <a:cubicBezTo>
                        <a:pt x="516" y="125"/>
                        <a:pt x="516" y="125"/>
                        <a:pt x="516" y="125"/>
                      </a:cubicBezTo>
                      <a:cubicBezTo>
                        <a:pt x="509" y="117"/>
                        <a:pt x="501" y="114"/>
                        <a:pt x="490" y="114"/>
                      </a:cubicBezTo>
                      <a:cubicBezTo>
                        <a:pt x="490" y="114"/>
                        <a:pt x="487" y="114"/>
                        <a:pt x="483" y="114"/>
                      </a:cubicBezTo>
                      <a:cubicBezTo>
                        <a:pt x="409" y="136"/>
                        <a:pt x="409" y="136"/>
                        <a:pt x="409" y="136"/>
                      </a:cubicBezTo>
                      <a:cubicBezTo>
                        <a:pt x="387" y="121"/>
                        <a:pt x="365" y="106"/>
                        <a:pt x="339" y="99"/>
                      </a:cubicBezTo>
                      <a:cubicBezTo>
                        <a:pt x="325" y="22"/>
                        <a:pt x="325" y="22"/>
                        <a:pt x="325" y="22"/>
                      </a:cubicBezTo>
                      <a:cubicBezTo>
                        <a:pt x="321" y="11"/>
                        <a:pt x="310" y="0"/>
                        <a:pt x="299" y="0"/>
                      </a:cubicBezTo>
                      <a:cubicBezTo>
                        <a:pt x="247" y="0"/>
                        <a:pt x="247" y="0"/>
                        <a:pt x="247" y="0"/>
                      </a:cubicBezTo>
                      <a:cubicBezTo>
                        <a:pt x="232" y="0"/>
                        <a:pt x="225" y="11"/>
                        <a:pt x="221" y="22"/>
                      </a:cubicBezTo>
                      <a:cubicBezTo>
                        <a:pt x="203" y="99"/>
                        <a:pt x="203" y="99"/>
                        <a:pt x="203" y="99"/>
                      </a:cubicBezTo>
                      <a:cubicBezTo>
                        <a:pt x="177" y="106"/>
                        <a:pt x="155" y="121"/>
                        <a:pt x="137" y="140"/>
                      </a:cubicBezTo>
                      <a:cubicBezTo>
                        <a:pt x="59" y="114"/>
                        <a:pt x="59" y="114"/>
                        <a:pt x="59" y="114"/>
                      </a:cubicBezTo>
                      <a:cubicBezTo>
                        <a:pt x="55" y="114"/>
                        <a:pt x="55" y="114"/>
                        <a:pt x="52" y="114"/>
                      </a:cubicBezTo>
                      <a:cubicBezTo>
                        <a:pt x="44" y="114"/>
                        <a:pt x="33" y="117"/>
                        <a:pt x="30" y="125"/>
                      </a:cubicBezTo>
                      <a:cubicBezTo>
                        <a:pt x="4" y="169"/>
                        <a:pt x="4" y="169"/>
                        <a:pt x="4" y="169"/>
                      </a:cubicBezTo>
                      <a:cubicBezTo>
                        <a:pt x="0" y="173"/>
                        <a:pt x="0" y="180"/>
                        <a:pt x="0" y="184"/>
                      </a:cubicBezTo>
                      <a:cubicBezTo>
                        <a:pt x="0" y="191"/>
                        <a:pt x="4" y="198"/>
                        <a:pt x="8" y="202"/>
                      </a:cubicBezTo>
                      <a:cubicBezTo>
                        <a:pt x="70" y="257"/>
                        <a:pt x="70" y="257"/>
                        <a:pt x="70" y="257"/>
                      </a:cubicBezTo>
                      <a:cubicBezTo>
                        <a:pt x="67" y="268"/>
                        <a:pt x="63" y="283"/>
                        <a:pt x="63" y="294"/>
                      </a:cubicBezTo>
                      <a:cubicBezTo>
                        <a:pt x="63" y="309"/>
                        <a:pt x="67" y="320"/>
                        <a:pt x="70" y="334"/>
                      </a:cubicBezTo>
                      <a:cubicBezTo>
                        <a:pt x="8" y="389"/>
                        <a:pt x="8" y="389"/>
                        <a:pt x="8" y="389"/>
                      </a:cubicBezTo>
                      <a:cubicBezTo>
                        <a:pt x="4" y="393"/>
                        <a:pt x="0" y="400"/>
                        <a:pt x="0" y="408"/>
                      </a:cubicBezTo>
                      <a:cubicBezTo>
                        <a:pt x="0" y="411"/>
                        <a:pt x="0" y="415"/>
                        <a:pt x="4" y="419"/>
                      </a:cubicBezTo>
                      <a:cubicBezTo>
                        <a:pt x="30" y="463"/>
                        <a:pt x="30" y="463"/>
                        <a:pt x="30" y="463"/>
                      </a:cubicBezTo>
                      <a:cubicBezTo>
                        <a:pt x="33" y="474"/>
                        <a:pt x="44" y="477"/>
                        <a:pt x="52" y="477"/>
                      </a:cubicBezTo>
                      <a:cubicBezTo>
                        <a:pt x="55" y="477"/>
                        <a:pt x="55" y="477"/>
                        <a:pt x="59" y="477"/>
                      </a:cubicBezTo>
                      <a:cubicBezTo>
                        <a:pt x="137" y="452"/>
                        <a:pt x="137" y="452"/>
                        <a:pt x="137" y="452"/>
                      </a:cubicBezTo>
                      <a:cubicBezTo>
                        <a:pt x="155" y="466"/>
                        <a:pt x="177" y="481"/>
                        <a:pt x="203" y="488"/>
                      </a:cubicBezTo>
                      <a:cubicBezTo>
                        <a:pt x="221" y="569"/>
                        <a:pt x="221" y="569"/>
                        <a:pt x="221" y="569"/>
                      </a:cubicBezTo>
                      <a:cubicBezTo>
                        <a:pt x="225" y="580"/>
                        <a:pt x="232" y="588"/>
                        <a:pt x="247" y="588"/>
                      </a:cubicBezTo>
                      <a:cubicBezTo>
                        <a:pt x="299" y="588"/>
                        <a:pt x="299" y="588"/>
                        <a:pt x="299" y="588"/>
                      </a:cubicBezTo>
                      <a:cubicBezTo>
                        <a:pt x="310" y="588"/>
                        <a:pt x="321" y="580"/>
                        <a:pt x="325" y="569"/>
                      </a:cubicBezTo>
                      <a:cubicBezTo>
                        <a:pt x="339" y="492"/>
                        <a:pt x="339" y="492"/>
                        <a:pt x="339" y="492"/>
                      </a:cubicBezTo>
                      <a:cubicBezTo>
                        <a:pt x="365" y="481"/>
                        <a:pt x="387" y="470"/>
                        <a:pt x="409" y="452"/>
                      </a:cubicBezTo>
                      <a:cubicBezTo>
                        <a:pt x="483" y="477"/>
                        <a:pt x="483" y="477"/>
                        <a:pt x="483" y="477"/>
                      </a:cubicBezTo>
                      <a:cubicBezTo>
                        <a:pt x="487" y="477"/>
                        <a:pt x="490" y="477"/>
                        <a:pt x="490" y="477"/>
                      </a:cubicBezTo>
                      <a:cubicBezTo>
                        <a:pt x="501" y="477"/>
                        <a:pt x="509" y="474"/>
                        <a:pt x="516" y="463"/>
                      </a:cubicBezTo>
                      <a:cubicBezTo>
                        <a:pt x="542" y="419"/>
                        <a:pt x="542" y="419"/>
                        <a:pt x="542" y="419"/>
                      </a:cubicBezTo>
                      <a:cubicBezTo>
                        <a:pt x="542" y="415"/>
                        <a:pt x="546" y="411"/>
                        <a:pt x="542" y="408"/>
                      </a:cubicBezTo>
                      <a:cubicBezTo>
                        <a:pt x="546" y="400"/>
                        <a:pt x="542" y="393"/>
                        <a:pt x="535" y="389"/>
                      </a:cubicBezTo>
                      <a:cubicBezTo>
                        <a:pt x="476" y="334"/>
                        <a:pt x="476" y="334"/>
                        <a:pt x="476" y="334"/>
                      </a:cubicBezTo>
                      <a:cubicBezTo>
                        <a:pt x="476" y="334"/>
                        <a:pt x="476" y="334"/>
                        <a:pt x="476" y="334"/>
                      </a:cubicBezTo>
                      <a:close/>
                      <a:moveTo>
                        <a:pt x="354" y="294"/>
                      </a:moveTo>
                      <a:cubicBezTo>
                        <a:pt x="354" y="338"/>
                        <a:pt x="317" y="375"/>
                        <a:pt x="273" y="375"/>
                      </a:cubicBezTo>
                      <a:cubicBezTo>
                        <a:pt x="229" y="375"/>
                        <a:pt x="192" y="338"/>
                        <a:pt x="192" y="294"/>
                      </a:cubicBezTo>
                      <a:cubicBezTo>
                        <a:pt x="192" y="250"/>
                        <a:pt x="229" y="213"/>
                        <a:pt x="273" y="213"/>
                      </a:cubicBezTo>
                      <a:cubicBezTo>
                        <a:pt x="317" y="213"/>
                        <a:pt x="354" y="250"/>
                        <a:pt x="354" y="294"/>
                      </a:cubicBezTo>
                      <a:close/>
                    </a:path>
                  </a:pathLst>
                </a:custGeom>
                <a:solidFill>
                  <a:schemeClr val="accent6"/>
                </a:solidFill>
                <a:ln w="2540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grpSp>
        </p:grpSp>
      </p:grpSp>
      <p:grpSp>
        <p:nvGrpSpPr>
          <p:cNvPr id="18" name="Group 17"/>
          <p:cNvGrpSpPr/>
          <p:nvPr/>
        </p:nvGrpSpPr>
        <p:grpSpPr>
          <a:xfrm>
            <a:off x="7763495" y="1915835"/>
            <a:ext cx="3722706" cy="2582993"/>
            <a:chOff x="7919169" y="1953755"/>
            <a:chExt cx="3797354" cy="2634787"/>
          </a:xfrm>
        </p:grpSpPr>
        <p:sp>
          <p:nvSpPr>
            <p:cNvPr id="44" name="Rectangle 43"/>
            <p:cNvSpPr/>
            <p:nvPr/>
          </p:nvSpPr>
          <p:spPr bwMode="auto">
            <a:xfrm>
              <a:off x="7919169" y="1976918"/>
              <a:ext cx="3797354" cy="2611624"/>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1144" rIns="0" bIns="41144" numCol="1" rtlCol="0" anchor="ctr" anchorCtr="0" compatLnSpc="1">
              <a:prstTxWarp prst="textNoShape">
                <a:avLst/>
              </a:prstTxWarp>
            </a:bodyPr>
            <a:lstStyle/>
            <a:p>
              <a:pPr marL="0" marR="0" lvl="0" indent="0" algn="ctr" defTabSz="822655" eaLnBrk="1" fontAlgn="base" latinLnBrk="0" hangingPunct="1">
                <a:lnSpc>
                  <a:spcPct val="100000"/>
                </a:lnSpc>
                <a:spcBef>
                  <a:spcPct val="0"/>
                </a:spcBef>
                <a:spcAft>
                  <a:spcPct val="0"/>
                </a:spcAft>
                <a:buClrTx/>
                <a:buSzTx/>
                <a:buFontTx/>
                <a:buNone/>
                <a:tabLst/>
                <a:defRPr/>
              </a:pPr>
              <a:endParaRPr kumimoji="0" lang="en-US" sz="247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Rectangle 60"/>
            <p:cNvSpPr/>
            <p:nvPr/>
          </p:nvSpPr>
          <p:spPr>
            <a:xfrm>
              <a:off x="7919169" y="1953755"/>
              <a:ext cx="3797354" cy="849463"/>
            </a:xfrm>
            <a:prstGeom prst="rect">
              <a:avLst/>
            </a:prstGeom>
          </p:spPr>
          <p:txBody>
            <a:bodyPr wrap="square" lIns="179285" tIns="143428" bIns="14342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529" b="0" i="0" u="none" strike="noStrike" kern="0" cap="none" spc="294"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rPr>
                <a:t>TOOLS</a:t>
              </a:r>
            </a:p>
          </p:txBody>
        </p:sp>
        <p:grpSp>
          <p:nvGrpSpPr>
            <p:cNvPr id="76" name="Group 75"/>
            <p:cNvGrpSpPr/>
            <p:nvPr/>
          </p:nvGrpSpPr>
          <p:grpSpPr>
            <a:xfrm>
              <a:off x="9274260" y="2879176"/>
              <a:ext cx="1087173" cy="1075287"/>
              <a:chOff x="9194829" y="2271523"/>
              <a:chExt cx="1663701" cy="1645511"/>
            </a:xfrm>
          </p:grpSpPr>
          <p:sp>
            <p:nvSpPr>
              <p:cNvPr id="70" name="Freeform 28"/>
              <p:cNvSpPr>
                <a:spLocks/>
              </p:cNvSpPr>
              <p:nvPr/>
            </p:nvSpPr>
            <p:spPr bwMode="auto">
              <a:xfrm>
                <a:off x="9296973" y="3199222"/>
                <a:ext cx="713614" cy="717812"/>
              </a:xfrm>
              <a:custGeom>
                <a:avLst/>
                <a:gdLst>
                  <a:gd name="T0" fmla="*/ 567 w 796"/>
                  <a:gd name="T1" fmla="*/ 0 h 801"/>
                  <a:gd name="T2" fmla="*/ 796 w 796"/>
                  <a:gd name="T3" fmla="*/ 229 h 801"/>
                  <a:gd name="T4" fmla="*/ 754 w 796"/>
                  <a:gd name="T5" fmla="*/ 271 h 801"/>
                  <a:gd name="T6" fmla="*/ 705 w 796"/>
                  <a:gd name="T7" fmla="*/ 458 h 801"/>
                  <a:gd name="T8" fmla="*/ 705 w 796"/>
                  <a:gd name="T9" fmla="*/ 458 h 801"/>
                  <a:gd name="T10" fmla="*/ 609 w 796"/>
                  <a:gd name="T11" fmla="*/ 686 h 801"/>
                  <a:gd name="T12" fmla="*/ 543 w 796"/>
                  <a:gd name="T13" fmla="*/ 741 h 801"/>
                  <a:gd name="T14" fmla="*/ 181 w 796"/>
                  <a:gd name="T15" fmla="*/ 747 h 801"/>
                  <a:gd name="T16" fmla="*/ 169 w 796"/>
                  <a:gd name="T17" fmla="*/ 729 h 801"/>
                  <a:gd name="T18" fmla="*/ 181 w 796"/>
                  <a:gd name="T19" fmla="*/ 704 h 801"/>
                  <a:gd name="T20" fmla="*/ 416 w 796"/>
                  <a:gd name="T21" fmla="*/ 566 h 801"/>
                  <a:gd name="T22" fmla="*/ 422 w 796"/>
                  <a:gd name="T23" fmla="*/ 560 h 801"/>
                  <a:gd name="T24" fmla="*/ 410 w 796"/>
                  <a:gd name="T25" fmla="*/ 410 h 801"/>
                  <a:gd name="T26" fmla="*/ 368 w 796"/>
                  <a:gd name="T27" fmla="*/ 355 h 801"/>
                  <a:gd name="T28" fmla="*/ 284 w 796"/>
                  <a:gd name="T29" fmla="*/ 325 h 801"/>
                  <a:gd name="T30" fmla="*/ 278 w 796"/>
                  <a:gd name="T31" fmla="*/ 325 h 801"/>
                  <a:gd name="T32" fmla="*/ 42 w 796"/>
                  <a:gd name="T33" fmla="*/ 464 h 801"/>
                  <a:gd name="T34" fmla="*/ 12 w 796"/>
                  <a:gd name="T35" fmla="*/ 464 h 801"/>
                  <a:gd name="T36" fmla="*/ 0 w 796"/>
                  <a:gd name="T37" fmla="*/ 434 h 801"/>
                  <a:gd name="T38" fmla="*/ 121 w 796"/>
                  <a:gd name="T39" fmla="*/ 181 h 801"/>
                  <a:gd name="T40" fmla="*/ 193 w 796"/>
                  <a:gd name="T41" fmla="*/ 127 h 801"/>
                  <a:gd name="T42" fmla="*/ 338 w 796"/>
                  <a:gd name="T43" fmla="*/ 84 h 801"/>
                  <a:gd name="T44" fmla="*/ 332 w 796"/>
                  <a:gd name="T45" fmla="*/ 84 h 801"/>
                  <a:gd name="T46" fmla="*/ 350 w 796"/>
                  <a:gd name="T47" fmla="*/ 84 h 801"/>
                  <a:gd name="T48" fmla="*/ 356 w 796"/>
                  <a:gd name="T49" fmla="*/ 84 h 801"/>
                  <a:gd name="T50" fmla="*/ 525 w 796"/>
                  <a:gd name="T51" fmla="*/ 36 h 801"/>
                  <a:gd name="T52" fmla="*/ 567 w 796"/>
                  <a:gd name="T53" fmla="*/ 0 h 801"/>
                  <a:gd name="T54" fmla="*/ 567 w 796"/>
                  <a:gd name="T55" fmla="*/ 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6" h="801">
                    <a:moveTo>
                      <a:pt x="567" y="0"/>
                    </a:moveTo>
                    <a:cubicBezTo>
                      <a:pt x="796" y="229"/>
                      <a:pt x="796" y="229"/>
                      <a:pt x="796" y="229"/>
                    </a:cubicBezTo>
                    <a:cubicBezTo>
                      <a:pt x="754" y="271"/>
                      <a:pt x="754" y="271"/>
                      <a:pt x="754" y="271"/>
                    </a:cubicBezTo>
                    <a:cubicBezTo>
                      <a:pt x="711" y="313"/>
                      <a:pt x="705" y="385"/>
                      <a:pt x="705" y="458"/>
                    </a:cubicBezTo>
                    <a:cubicBezTo>
                      <a:pt x="705" y="458"/>
                      <a:pt x="705" y="458"/>
                      <a:pt x="705" y="458"/>
                    </a:cubicBezTo>
                    <a:cubicBezTo>
                      <a:pt x="705" y="542"/>
                      <a:pt x="669" y="626"/>
                      <a:pt x="609" y="686"/>
                    </a:cubicBezTo>
                    <a:cubicBezTo>
                      <a:pt x="591" y="704"/>
                      <a:pt x="573" y="723"/>
                      <a:pt x="543" y="741"/>
                    </a:cubicBezTo>
                    <a:cubicBezTo>
                      <a:pt x="440" y="801"/>
                      <a:pt x="296" y="801"/>
                      <a:pt x="181" y="747"/>
                    </a:cubicBezTo>
                    <a:cubicBezTo>
                      <a:pt x="175" y="747"/>
                      <a:pt x="169" y="735"/>
                      <a:pt x="169" y="729"/>
                    </a:cubicBezTo>
                    <a:cubicBezTo>
                      <a:pt x="163" y="716"/>
                      <a:pt x="169" y="704"/>
                      <a:pt x="181" y="704"/>
                    </a:cubicBezTo>
                    <a:cubicBezTo>
                      <a:pt x="416" y="566"/>
                      <a:pt x="416" y="566"/>
                      <a:pt x="416" y="566"/>
                    </a:cubicBezTo>
                    <a:cubicBezTo>
                      <a:pt x="416" y="566"/>
                      <a:pt x="422" y="566"/>
                      <a:pt x="422" y="560"/>
                    </a:cubicBezTo>
                    <a:cubicBezTo>
                      <a:pt x="440" y="542"/>
                      <a:pt x="464" y="512"/>
                      <a:pt x="410" y="410"/>
                    </a:cubicBezTo>
                    <a:cubicBezTo>
                      <a:pt x="398" y="385"/>
                      <a:pt x="380" y="367"/>
                      <a:pt x="368" y="355"/>
                    </a:cubicBezTo>
                    <a:cubicBezTo>
                      <a:pt x="326" y="313"/>
                      <a:pt x="296" y="319"/>
                      <a:pt x="284" y="325"/>
                    </a:cubicBezTo>
                    <a:cubicBezTo>
                      <a:pt x="278" y="325"/>
                      <a:pt x="278" y="325"/>
                      <a:pt x="278" y="325"/>
                    </a:cubicBezTo>
                    <a:cubicBezTo>
                      <a:pt x="42" y="464"/>
                      <a:pt x="42" y="464"/>
                      <a:pt x="42" y="464"/>
                    </a:cubicBezTo>
                    <a:cubicBezTo>
                      <a:pt x="30" y="464"/>
                      <a:pt x="18" y="464"/>
                      <a:pt x="12" y="464"/>
                    </a:cubicBezTo>
                    <a:cubicBezTo>
                      <a:pt x="6" y="458"/>
                      <a:pt x="0" y="446"/>
                      <a:pt x="0" y="434"/>
                    </a:cubicBezTo>
                    <a:cubicBezTo>
                      <a:pt x="6" y="343"/>
                      <a:pt x="54" y="253"/>
                      <a:pt x="121" y="181"/>
                    </a:cubicBezTo>
                    <a:cubicBezTo>
                      <a:pt x="139" y="163"/>
                      <a:pt x="169" y="145"/>
                      <a:pt x="193" y="127"/>
                    </a:cubicBezTo>
                    <a:cubicBezTo>
                      <a:pt x="235" y="102"/>
                      <a:pt x="284" y="90"/>
                      <a:pt x="338" y="84"/>
                    </a:cubicBezTo>
                    <a:cubicBezTo>
                      <a:pt x="332" y="84"/>
                      <a:pt x="332" y="84"/>
                      <a:pt x="332" y="84"/>
                    </a:cubicBezTo>
                    <a:cubicBezTo>
                      <a:pt x="338" y="84"/>
                      <a:pt x="344" y="84"/>
                      <a:pt x="350" y="84"/>
                    </a:cubicBezTo>
                    <a:cubicBezTo>
                      <a:pt x="350" y="84"/>
                      <a:pt x="350" y="84"/>
                      <a:pt x="356" y="84"/>
                    </a:cubicBezTo>
                    <a:cubicBezTo>
                      <a:pt x="422" y="84"/>
                      <a:pt x="488" y="78"/>
                      <a:pt x="525" y="36"/>
                    </a:cubicBezTo>
                    <a:cubicBezTo>
                      <a:pt x="567" y="0"/>
                      <a:pt x="567" y="0"/>
                      <a:pt x="567" y="0"/>
                    </a:cubicBezTo>
                    <a:cubicBezTo>
                      <a:pt x="567" y="0"/>
                      <a:pt x="567" y="0"/>
                      <a:pt x="567" y="0"/>
                    </a:cubicBezTo>
                    <a:close/>
                  </a:path>
                </a:pathLst>
              </a:custGeom>
              <a:solidFill>
                <a:schemeClr val="accent5"/>
              </a:solidFill>
              <a:ln w="44450">
                <a:solidFill>
                  <a:schemeClr val="accent5"/>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sp>
            <p:nvSpPr>
              <p:cNvPr id="71" name="Freeform 29"/>
              <p:cNvSpPr>
                <a:spLocks/>
              </p:cNvSpPr>
              <p:nvPr/>
            </p:nvSpPr>
            <p:spPr bwMode="auto">
              <a:xfrm>
                <a:off x="9701355" y="2778049"/>
                <a:ext cx="1130589" cy="1127790"/>
              </a:xfrm>
              <a:custGeom>
                <a:avLst/>
                <a:gdLst>
                  <a:gd name="T0" fmla="*/ 645 w 1260"/>
                  <a:gd name="T1" fmla="*/ 403 h 1258"/>
                  <a:gd name="T2" fmla="*/ 410 w 1260"/>
                  <a:gd name="T3" fmla="*/ 168 h 1258"/>
                  <a:gd name="T4" fmla="*/ 247 w 1260"/>
                  <a:gd name="T5" fmla="*/ 6 h 1258"/>
                  <a:gd name="T6" fmla="*/ 229 w 1260"/>
                  <a:gd name="T7" fmla="*/ 0 h 1258"/>
                  <a:gd name="T8" fmla="*/ 211 w 1260"/>
                  <a:gd name="T9" fmla="*/ 6 h 1258"/>
                  <a:gd name="T10" fmla="*/ 6 w 1260"/>
                  <a:gd name="T11" fmla="*/ 210 h 1258"/>
                  <a:gd name="T12" fmla="*/ 6 w 1260"/>
                  <a:gd name="T13" fmla="*/ 246 h 1258"/>
                  <a:gd name="T14" fmla="*/ 175 w 1260"/>
                  <a:gd name="T15" fmla="*/ 409 h 1258"/>
                  <a:gd name="T16" fmla="*/ 404 w 1260"/>
                  <a:gd name="T17" fmla="*/ 638 h 1258"/>
                  <a:gd name="T18" fmla="*/ 1013 w 1260"/>
                  <a:gd name="T19" fmla="*/ 1252 h 1258"/>
                  <a:gd name="T20" fmla="*/ 1049 w 1260"/>
                  <a:gd name="T21" fmla="*/ 1252 h 1258"/>
                  <a:gd name="T22" fmla="*/ 1254 w 1260"/>
                  <a:gd name="T23" fmla="*/ 1047 h 1258"/>
                  <a:gd name="T24" fmla="*/ 1260 w 1260"/>
                  <a:gd name="T25" fmla="*/ 1029 h 1258"/>
                  <a:gd name="T26" fmla="*/ 1254 w 1260"/>
                  <a:gd name="T27" fmla="*/ 1011 h 1258"/>
                  <a:gd name="T28" fmla="*/ 645 w 1260"/>
                  <a:gd name="T29" fmla="*/ 403 h 1258"/>
                  <a:gd name="T30" fmla="*/ 645 w 1260"/>
                  <a:gd name="T31" fmla="*/ 403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0" h="1258">
                    <a:moveTo>
                      <a:pt x="645" y="403"/>
                    </a:moveTo>
                    <a:cubicBezTo>
                      <a:pt x="410" y="168"/>
                      <a:pt x="410" y="168"/>
                      <a:pt x="410" y="168"/>
                    </a:cubicBezTo>
                    <a:cubicBezTo>
                      <a:pt x="247" y="6"/>
                      <a:pt x="247" y="6"/>
                      <a:pt x="247" y="6"/>
                    </a:cubicBezTo>
                    <a:cubicBezTo>
                      <a:pt x="241" y="0"/>
                      <a:pt x="235" y="0"/>
                      <a:pt x="229" y="0"/>
                    </a:cubicBezTo>
                    <a:cubicBezTo>
                      <a:pt x="223" y="0"/>
                      <a:pt x="217" y="0"/>
                      <a:pt x="211" y="6"/>
                    </a:cubicBezTo>
                    <a:cubicBezTo>
                      <a:pt x="6" y="210"/>
                      <a:pt x="6" y="210"/>
                      <a:pt x="6" y="210"/>
                    </a:cubicBezTo>
                    <a:cubicBezTo>
                      <a:pt x="0" y="216"/>
                      <a:pt x="0" y="234"/>
                      <a:pt x="6" y="246"/>
                    </a:cubicBezTo>
                    <a:cubicBezTo>
                      <a:pt x="175" y="409"/>
                      <a:pt x="175" y="409"/>
                      <a:pt x="175" y="409"/>
                    </a:cubicBezTo>
                    <a:cubicBezTo>
                      <a:pt x="404" y="638"/>
                      <a:pt x="404" y="638"/>
                      <a:pt x="404" y="638"/>
                    </a:cubicBezTo>
                    <a:cubicBezTo>
                      <a:pt x="1013" y="1252"/>
                      <a:pt x="1013" y="1252"/>
                      <a:pt x="1013" y="1252"/>
                    </a:cubicBezTo>
                    <a:cubicBezTo>
                      <a:pt x="1025" y="1258"/>
                      <a:pt x="1037" y="1258"/>
                      <a:pt x="1049" y="1252"/>
                    </a:cubicBezTo>
                    <a:cubicBezTo>
                      <a:pt x="1254" y="1047"/>
                      <a:pt x="1254" y="1047"/>
                      <a:pt x="1254" y="1047"/>
                    </a:cubicBezTo>
                    <a:cubicBezTo>
                      <a:pt x="1260" y="1041"/>
                      <a:pt x="1260" y="1035"/>
                      <a:pt x="1260" y="1029"/>
                    </a:cubicBezTo>
                    <a:cubicBezTo>
                      <a:pt x="1260" y="1023"/>
                      <a:pt x="1260" y="1017"/>
                      <a:pt x="1254" y="1011"/>
                    </a:cubicBezTo>
                    <a:cubicBezTo>
                      <a:pt x="645" y="403"/>
                      <a:pt x="645" y="403"/>
                      <a:pt x="645" y="403"/>
                    </a:cubicBezTo>
                    <a:cubicBezTo>
                      <a:pt x="645" y="403"/>
                      <a:pt x="645" y="403"/>
                      <a:pt x="645" y="403"/>
                    </a:cubicBezTo>
                    <a:close/>
                  </a:path>
                </a:pathLst>
              </a:custGeom>
              <a:noFill/>
              <a:ln w="44450">
                <a:solidFill>
                  <a:schemeClr val="accent5"/>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sp>
            <p:nvSpPr>
              <p:cNvPr id="72" name="Freeform 30"/>
              <p:cNvSpPr>
                <a:spLocks/>
              </p:cNvSpPr>
              <p:nvPr/>
            </p:nvSpPr>
            <p:spPr bwMode="auto">
              <a:xfrm>
                <a:off x="10123927" y="2347082"/>
                <a:ext cx="734603" cy="738800"/>
              </a:xfrm>
              <a:custGeom>
                <a:avLst/>
                <a:gdLst>
                  <a:gd name="T0" fmla="*/ 808 w 820"/>
                  <a:gd name="T1" fmla="*/ 337 h 825"/>
                  <a:gd name="T2" fmla="*/ 778 w 820"/>
                  <a:gd name="T3" fmla="*/ 337 h 825"/>
                  <a:gd name="T4" fmla="*/ 543 w 820"/>
                  <a:gd name="T5" fmla="*/ 476 h 825"/>
                  <a:gd name="T6" fmla="*/ 537 w 820"/>
                  <a:gd name="T7" fmla="*/ 476 h 825"/>
                  <a:gd name="T8" fmla="*/ 452 w 820"/>
                  <a:gd name="T9" fmla="*/ 446 h 825"/>
                  <a:gd name="T10" fmla="*/ 410 w 820"/>
                  <a:gd name="T11" fmla="*/ 391 h 825"/>
                  <a:gd name="T12" fmla="*/ 392 w 820"/>
                  <a:gd name="T13" fmla="*/ 241 h 825"/>
                  <a:gd name="T14" fmla="*/ 404 w 820"/>
                  <a:gd name="T15" fmla="*/ 235 h 825"/>
                  <a:gd name="T16" fmla="*/ 639 w 820"/>
                  <a:gd name="T17" fmla="*/ 96 h 825"/>
                  <a:gd name="T18" fmla="*/ 651 w 820"/>
                  <a:gd name="T19" fmla="*/ 72 h 825"/>
                  <a:gd name="T20" fmla="*/ 639 w 820"/>
                  <a:gd name="T21" fmla="*/ 54 h 825"/>
                  <a:gd name="T22" fmla="*/ 272 w 820"/>
                  <a:gd name="T23" fmla="*/ 66 h 825"/>
                  <a:gd name="T24" fmla="*/ 205 w 820"/>
                  <a:gd name="T25" fmla="*/ 114 h 825"/>
                  <a:gd name="T26" fmla="*/ 115 w 820"/>
                  <a:gd name="T27" fmla="*/ 343 h 825"/>
                  <a:gd name="T28" fmla="*/ 109 w 820"/>
                  <a:gd name="T29" fmla="*/ 343 h 825"/>
                  <a:gd name="T30" fmla="*/ 61 w 820"/>
                  <a:gd name="T31" fmla="*/ 530 h 825"/>
                  <a:gd name="T32" fmla="*/ 0 w 820"/>
                  <a:gd name="T33" fmla="*/ 596 h 825"/>
                  <a:gd name="T34" fmla="*/ 230 w 820"/>
                  <a:gd name="T35" fmla="*/ 825 h 825"/>
                  <a:gd name="T36" fmla="*/ 296 w 820"/>
                  <a:gd name="T37" fmla="*/ 765 h 825"/>
                  <a:gd name="T38" fmla="*/ 465 w 820"/>
                  <a:gd name="T39" fmla="*/ 716 h 825"/>
                  <a:gd name="T40" fmla="*/ 471 w 820"/>
                  <a:gd name="T41" fmla="*/ 716 h 825"/>
                  <a:gd name="T42" fmla="*/ 483 w 820"/>
                  <a:gd name="T43" fmla="*/ 716 h 825"/>
                  <a:gd name="T44" fmla="*/ 483 w 820"/>
                  <a:gd name="T45" fmla="*/ 716 h 825"/>
                  <a:gd name="T46" fmla="*/ 627 w 820"/>
                  <a:gd name="T47" fmla="*/ 674 h 825"/>
                  <a:gd name="T48" fmla="*/ 700 w 820"/>
                  <a:gd name="T49" fmla="*/ 620 h 825"/>
                  <a:gd name="T50" fmla="*/ 820 w 820"/>
                  <a:gd name="T51" fmla="*/ 367 h 825"/>
                  <a:gd name="T52" fmla="*/ 808 w 820"/>
                  <a:gd name="T53" fmla="*/ 337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0" h="825">
                    <a:moveTo>
                      <a:pt x="808" y="337"/>
                    </a:moveTo>
                    <a:cubicBezTo>
                      <a:pt x="796" y="337"/>
                      <a:pt x="790" y="337"/>
                      <a:pt x="778" y="337"/>
                    </a:cubicBezTo>
                    <a:cubicBezTo>
                      <a:pt x="543" y="476"/>
                      <a:pt x="543" y="476"/>
                      <a:pt x="543" y="476"/>
                    </a:cubicBezTo>
                    <a:cubicBezTo>
                      <a:pt x="543" y="476"/>
                      <a:pt x="543" y="476"/>
                      <a:pt x="537" y="476"/>
                    </a:cubicBezTo>
                    <a:cubicBezTo>
                      <a:pt x="525" y="482"/>
                      <a:pt x="495" y="488"/>
                      <a:pt x="452" y="446"/>
                    </a:cubicBezTo>
                    <a:cubicBezTo>
                      <a:pt x="434" y="433"/>
                      <a:pt x="422" y="415"/>
                      <a:pt x="410" y="391"/>
                    </a:cubicBezTo>
                    <a:cubicBezTo>
                      <a:pt x="350" y="289"/>
                      <a:pt x="380" y="259"/>
                      <a:pt x="392" y="241"/>
                    </a:cubicBezTo>
                    <a:cubicBezTo>
                      <a:pt x="398" y="235"/>
                      <a:pt x="404" y="235"/>
                      <a:pt x="404" y="235"/>
                    </a:cubicBezTo>
                    <a:cubicBezTo>
                      <a:pt x="639" y="96"/>
                      <a:pt x="639" y="96"/>
                      <a:pt x="639" y="96"/>
                    </a:cubicBezTo>
                    <a:cubicBezTo>
                      <a:pt x="651" y="96"/>
                      <a:pt x="651" y="84"/>
                      <a:pt x="651" y="72"/>
                    </a:cubicBezTo>
                    <a:cubicBezTo>
                      <a:pt x="651" y="66"/>
                      <a:pt x="645" y="54"/>
                      <a:pt x="639" y="54"/>
                    </a:cubicBezTo>
                    <a:cubicBezTo>
                      <a:pt x="525" y="0"/>
                      <a:pt x="380" y="0"/>
                      <a:pt x="272" y="66"/>
                    </a:cubicBezTo>
                    <a:cubicBezTo>
                      <a:pt x="248" y="78"/>
                      <a:pt x="230" y="96"/>
                      <a:pt x="205" y="114"/>
                    </a:cubicBezTo>
                    <a:cubicBezTo>
                      <a:pt x="145" y="175"/>
                      <a:pt x="115" y="259"/>
                      <a:pt x="115" y="343"/>
                    </a:cubicBezTo>
                    <a:cubicBezTo>
                      <a:pt x="109" y="343"/>
                      <a:pt x="109" y="343"/>
                      <a:pt x="109" y="343"/>
                    </a:cubicBezTo>
                    <a:cubicBezTo>
                      <a:pt x="115" y="415"/>
                      <a:pt x="109" y="488"/>
                      <a:pt x="61" y="530"/>
                    </a:cubicBezTo>
                    <a:cubicBezTo>
                      <a:pt x="0" y="596"/>
                      <a:pt x="0" y="596"/>
                      <a:pt x="0" y="596"/>
                    </a:cubicBezTo>
                    <a:cubicBezTo>
                      <a:pt x="230" y="825"/>
                      <a:pt x="230" y="825"/>
                      <a:pt x="230" y="825"/>
                    </a:cubicBezTo>
                    <a:cubicBezTo>
                      <a:pt x="296" y="765"/>
                      <a:pt x="296" y="765"/>
                      <a:pt x="296" y="765"/>
                    </a:cubicBezTo>
                    <a:cubicBezTo>
                      <a:pt x="332" y="722"/>
                      <a:pt x="398" y="716"/>
                      <a:pt x="465" y="716"/>
                    </a:cubicBezTo>
                    <a:cubicBezTo>
                      <a:pt x="471" y="716"/>
                      <a:pt x="471" y="716"/>
                      <a:pt x="471" y="716"/>
                    </a:cubicBezTo>
                    <a:cubicBezTo>
                      <a:pt x="477" y="716"/>
                      <a:pt x="483" y="716"/>
                      <a:pt x="483" y="716"/>
                    </a:cubicBezTo>
                    <a:cubicBezTo>
                      <a:pt x="483" y="716"/>
                      <a:pt x="483" y="716"/>
                      <a:pt x="483" y="716"/>
                    </a:cubicBezTo>
                    <a:cubicBezTo>
                      <a:pt x="531" y="710"/>
                      <a:pt x="579" y="698"/>
                      <a:pt x="627" y="674"/>
                    </a:cubicBezTo>
                    <a:cubicBezTo>
                      <a:pt x="651" y="656"/>
                      <a:pt x="676" y="638"/>
                      <a:pt x="700" y="620"/>
                    </a:cubicBezTo>
                    <a:cubicBezTo>
                      <a:pt x="766" y="554"/>
                      <a:pt x="808" y="458"/>
                      <a:pt x="820" y="367"/>
                    </a:cubicBezTo>
                    <a:cubicBezTo>
                      <a:pt x="820" y="355"/>
                      <a:pt x="814" y="343"/>
                      <a:pt x="808" y="337"/>
                    </a:cubicBezTo>
                    <a:close/>
                  </a:path>
                </a:pathLst>
              </a:custGeom>
              <a:solidFill>
                <a:schemeClr val="accent5"/>
              </a:solidFill>
              <a:ln w="44450">
                <a:solidFill>
                  <a:schemeClr val="accent5"/>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sp>
            <p:nvSpPr>
              <p:cNvPr id="73" name="Freeform 31"/>
              <p:cNvSpPr>
                <a:spLocks/>
              </p:cNvSpPr>
              <p:nvPr/>
            </p:nvSpPr>
            <p:spPr bwMode="auto">
              <a:xfrm>
                <a:off x="9194829" y="2271523"/>
                <a:ext cx="789173" cy="787774"/>
              </a:xfrm>
              <a:custGeom>
                <a:avLst/>
                <a:gdLst>
                  <a:gd name="T0" fmla="*/ 313 w 880"/>
                  <a:gd name="T1" fmla="*/ 879 h 879"/>
                  <a:gd name="T2" fmla="*/ 349 w 880"/>
                  <a:gd name="T3" fmla="*/ 861 h 879"/>
                  <a:gd name="T4" fmla="*/ 862 w 880"/>
                  <a:gd name="T5" fmla="*/ 349 h 879"/>
                  <a:gd name="T6" fmla="*/ 880 w 880"/>
                  <a:gd name="T7" fmla="*/ 313 h 879"/>
                  <a:gd name="T8" fmla="*/ 862 w 880"/>
                  <a:gd name="T9" fmla="*/ 271 h 879"/>
                  <a:gd name="T10" fmla="*/ 602 w 880"/>
                  <a:gd name="T11" fmla="*/ 12 h 879"/>
                  <a:gd name="T12" fmla="*/ 566 w 880"/>
                  <a:gd name="T13" fmla="*/ 0 h 879"/>
                  <a:gd name="T14" fmla="*/ 524 w 880"/>
                  <a:gd name="T15" fmla="*/ 12 h 879"/>
                  <a:gd name="T16" fmla="*/ 12 w 880"/>
                  <a:gd name="T17" fmla="*/ 524 h 879"/>
                  <a:gd name="T18" fmla="*/ 0 w 880"/>
                  <a:gd name="T19" fmla="*/ 560 h 879"/>
                  <a:gd name="T20" fmla="*/ 12 w 880"/>
                  <a:gd name="T21" fmla="*/ 602 h 879"/>
                  <a:gd name="T22" fmla="*/ 277 w 880"/>
                  <a:gd name="T23" fmla="*/ 861 h 879"/>
                  <a:gd name="T24" fmla="*/ 313 w 880"/>
                  <a:gd name="T25"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0" h="879">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noFill/>
              <a:ln w="44450">
                <a:solidFill>
                  <a:schemeClr val="accent5"/>
                </a:solid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E1E1E"/>
                  </a:solidFill>
                  <a:effectLst/>
                  <a:uLnTx/>
                  <a:uFillTx/>
                </a:endParaRPr>
              </a:p>
            </p:txBody>
          </p:sp>
        </p:grpSp>
      </p:grpSp>
      <p:sp useBgFill="1">
        <p:nvSpPr>
          <p:cNvPr id="80" name="Rectangle 79"/>
          <p:cNvSpPr/>
          <p:nvPr/>
        </p:nvSpPr>
        <p:spPr bwMode="auto">
          <a:xfrm>
            <a:off x="11922763" y="291514"/>
            <a:ext cx="269238" cy="65660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259393" y="4130881"/>
            <a:ext cx="3722706" cy="1078219"/>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822655"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mj-lt"/>
                <a:cs typeface="Segoe UI Semilight" panose="020B0402040204020203" pitchFamily="34" charset="0"/>
              </a:rPr>
              <a:t>Win the next generation of developers—students, startups and professionals</a:t>
            </a:r>
          </a:p>
          <a:p>
            <a:pPr marL="0" marR="0" lvl="0" indent="0" defTabSz="82265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bold" panose="020B0702040204020203" pitchFamily="34" charset="0"/>
              <a:cs typeface="Segoe UI Semibold" panose="020B0702040204020203" pitchFamily="34" charset="0"/>
            </a:endParaRPr>
          </a:p>
        </p:txBody>
      </p:sp>
      <p:sp>
        <p:nvSpPr>
          <p:cNvPr id="45" name="Rectangle 44"/>
          <p:cNvSpPr/>
          <p:nvPr/>
        </p:nvSpPr>
        <p:spPr bwMode="auto">
          <a:xfrm>
            <a:off x="7763495" y="4130565"/>
            <a:ext cx="3417718" cy="1078219"/>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lvl="0" defTabSz="822655" fontAlgn="base">
              <a:lnSpc>
                <a:spcPct val="90000"/>
              </a:lnSpc>
              <a:spcBef>
                <a:spcPct val="0"/>
              </a:spcBef>
              <a:spcAft>
                <a:spcPct val="0"/>
              </a:spcAft>
              <a:defRPr/>
            </a:pPr>
            <a:r>
              <a:rPr lang="en-GB" sz="1765" kern="0" dirty="0">
                <a:gradFill>
                  <a:gsLst>
                    <a:gs pos="0">
                      <a:srgbClr val="1E1E1E">
                        <a:lumMod val="90000"/>
                        <a:lumOff val="10000"/>
                      </a:srgbClr>
                    </a:gs>
                    <a:gs pos="100000">
                      <a:srgbClr val="1E1E1E">
                        <a:lumMod val="90000"/>
                        <a:lumOff val="10000"/>
                      </a:srgbClr>
                    </a:gs>
                  </a:gsLst>
                  <a:lin ang="5400000" scaled="0"/>
                </a:gradFill>
                <a:latin typeface="+mj-lt"/>
                <a:cs typeface="Segoe UI Semilight" panose="020B0402040204020203" pitchFamily="34" charset="0"/>
              </a:rPr>
              <a:t>Evangelise our Visual Studio Developer Tools</a:t>
            </a: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82265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82265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43" name="Rectangle 42"/>
          <p:cNvSpPr/>
          <p:nvPr/>
        </p:nvSpPr>
        <p:spPr bwMode="auto">
          <a:xfrm>
            <a:off x="4011445" y="4130881"/>
            <a:ext cx="3722706" cy="1078219"/>
          </a:xfrm>
          <a:prstGeom prst="rect">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defTabSz="822655"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mj-lt"/>
                <a:cs typeface="Segoe UI Semilight" panose="020B0402040204020203" pitchFamily="34" charset="0"/>
              </a:rPr>
              <a:t>Broad and innovative platform adoption. Most successful and profitable on our platform</a:t>
            </a:r>
          </a:p>
          <a:p>
            <a:pPr marL="0" marR="0" lvl="0" indent="0" defTabSz="82265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82265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822655"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15" name="Freeform 14"/>
          <p:cNvSpPr/>
          <p:nvPr/>
        </p:nvSpPr>
        <p:spPr bwMode="auto">
          <a:xfrm>
            <a:off x="448213" y="5290397"/>
            <a:ext cx="11294953" cy="0"/>
          </a:xfrm>
          <a:custGeom>
            <a:avLst/>
            <a:gdLst>
              <a:gd name="connsiteX0" fmla="*/ 0 w 11713029"/>
              <a:gd name="connsiteY0" fmla="*/ 0 h 0"/>
              <a:gd name="connsiteX1" fmla="*/ 11713029 w 11713029"/>
              <a:gd name="connsiteY1" fmla="*/ 0 h 0"/>
            </a:gdLst>
            <a:ahLst/>
            <a:cxnLst>
              <a:cxn ang="0">
                <a:pos x="connsiteX0" y="connsiteY0"/>
              </a:cxn>
              <a:cxn ang="0">
                <a:pos x="connsiteX1" y="connsiteY1"/>
              </a:cxn>
            </a:cxnLst>
            <a:rect l="l" t="t" r="r" b="b"/>
            <a:pathLst>
              <a:path w="11713029">
                <a:moveTo>
                  <a:pt x="0" y="0"/>
                </a:moveTo>
                <a:lnTo>
                  <a:pt x="11713029" y="0"/>
                </a:lnTo>
              </a:path>
            </a:pathLst>
          </a:custGeom>
          <a:no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46" name="Group 45"/>
          <p:cNvGrpSpPr/>
          <p:nvPr/>
        </p:nvGrpSpPr>
        <p:grpSpPr>
          <a:xfrm>
            <a:off x="448213" y="5479814"/>
            <a:ext cx="3664615" cy="1020928"/>
            <a:chOff x="457200" y="5589199"/>
            <a:chExt cx="3738098" cy="1041400"/>
          </a:xfrm>
        </p:grpSpPr>
        <p:sp>
          <p:nvSpPr>
            <p:cNvPr id="50" name="Rectangle 49"/>
            <p:cNvSpPr/>
            <p:nvPr/>
          </p:nvSpPr>
          <p:spPr>
            <a:xfrm>
              <a:off x="1813994" y="5719580"/>
              <a:ext cx="2381304" cy="766388"/>
            </a:xfrm>
            <a:prstGeom prst="rect">
              <a:avLst/>
            </a:prstGeom>
          </p:spPr>
          <p:txBody>
            <a:bodyPr wrap="square" lIns="179285" tIns="143428" bIns="14342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294" normalizeH="0" baseline="0" noProof="0" dirty="0">
                  <a:ln>
                    <a:noFill/>
                  </a:ln>
                  <a:gradFill>
                    <a:gsLst>
                      <a:gs pos="0">
                        <a:srgbClr val="1E1E1E">
                          <a:lumMod val="90000"/>
                          <a:lumOff val="10000"/>
                        </a:srgbClr>
                      </a:gs>
                      <a:gs pos="100000">
                        <a:srgbClr val="1E1E1E">
                          <a:lumMod val="90000"/>
                          <a:lumOff val="10000"/>
                        </a:srgbClr>
                      </a:gs>
                    </a:gsLst>
                    <a:lin ang="5400000" scaled="0"/>
                  </a:gradFill>
                  <a:effectLst/>
                  <a:uLnTx/>
                  <a:uFillTx/>
                  <a:latin typeface="+mj-lt"/>
                  <a:cs typeface="Segoe UI Semilight" panose="020B0402040204020203" pitchFamily="34" charset="0"/>
                </a:rPr>
                <a:t>This is DX</a:t>
              </a:r>
            </a:p>
          </p:txBody>
        </p:sp>
        <p:grpSp>
          <p:nvGrpSpPr>
            <p:cNvPr id="51" name="Group 50"/>
            <p:cNvGrpSpPr/>
            <p:nvPr/>
          </p:nvGrpSpPr>
          <p:grpSpPr>
            <a:xfrm>
              <a:off x="457200" y="5589199"/>
              <a:ext cx="1212850" cy="1041400"/>
              <a:chOff x="773113" y="5699125"/>
              <a:chExt cx="1212850" cy="1041400"/>
            </a:xfrm>
          </p:grpSpPr>
          <p:sp>
            <p:nvSpPr>
              <p:cNvPr id="52" name="Freeform 5"/>
              <p:cNvSpPr>
                <a:spLocks/>
              </p:cNvSpPr>
              <p:nvPr/>
            </p:nvSpPr>
            <p:spPr bwMode="auto">
              <a:xfrm>
                <a:off x="1182688" y="5956300"/>
                <a:ext cx="390525" cy="784225"/>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solidFill>
                <a:schemeClr val="accent2"/>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3" name="Oval 6"/>
              <p:cNvSpPr>
                <a:spLocks noChangeArrowheads="1"/>
              </p:cNvSpPr>
              <p:nvPr/>
            </p:nvSpPr>
            <p:spPr bwMode="auto">
              <a:xfrm>
                <a:off x="1262063" y="5699125"/>
                <a:ext cx="231775" cy="233363"/>
              </a:xfrm>
              <a:prstGeom prst="ellipse">
                <a:avLst/>
              </a:prstGeom>
              <a:solidFill>
                <a:schemeClr val="accent2"/>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4" name="Freeform 7"/>
              <p:cNvSpPr>
                <a:spLocks/>
              </p:cNvSpPr>
              <p:nvPr/>
            </p:nvSpPr>
            <p:spPr bwMode="auto">
              <a:xfrm>
                <a:off x="1658938" y="5984875"/>
                <a:ext cx="327025" cy="669925"/>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solidFill>
                <a:schemeClr val="bg1"/>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55" name="Oval 8"/>
              <p:cNvSpPr>
                <a:spLocks noChangeArrowheads="1"/>
              </p:cNvSpPr>
              <p:nvPr/>
            </p:nvSpPr>
            <p:spPr bwMode="auto">
              <a:xfrm>
                <a:off x="1720851" y="5765800"/>
                <a:ext cx="200025" cy="196850"/>
              </a:xfrm>
              <a:prstGeom prst="ellipse">
                <a:avLst/>
              </a:prstGeom>
              <a:solidFill>
                <a:schemeClr val="bg1"/>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2" name="Freeform 9"/>
              <p:cNvSpPr>
                <a:spLocks/>
              </p:cNvSpPr>
              <p:nvPr/>
            </p:nvSpPr>
            <p:spPr bwMode="auto">
              <a:xfrm>
                <a:off x="773113" y="5984875"/>
                <a:ext cx="327025" cy="669925"/>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solidFill>
                <a:schemeClr val="bg1"/>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63" name="Oval 10"/>
              <p:cNvSpPr>
                <a:spLocks noChangeArrowheads="1"/>
              </p:cNvSpPr>
              <p:nvPr/>
            </p:nvSpPr>
            <p:spPr bwMode="auto">
              <a:xfrm>
                <a:off x="835026" y="5765800"/>
                <a:ext cx="200025" cy="196850"/>
              </a:xfrm>
              <a:prstGeom prst="ellipse">
                <a:avLst/>
              </a:prstGeom>
              <a:solidFill>
                <a:schemeClr val="bg1"/>
              </a:solidFill>
              <a:ln w="28575">
                <a:solidFill>
                  <a:schemeClr val="accent2"/>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sp>
        <p:nvSpPr>
          <p:cNvPr id="65" name="Rectangle 64"/>
          <p:cNvSpPr/>
          <p:nvPr/>
        </p:nvSpPr>
        <p:spPr>
          <a:xfrm>
            <a:off x="289268" y="922779"/>
            <a:ext cx="11366575" cy="893110"/>
          </a:xfrm>
          <a:prstGeom prst="rect">
            <a:avLst/>
          </a:prstGeom>
        </p:spPr>
        <p:txBody>
          <a:bodyPr wrap="square" lIns="179285" tIns="143428" rIns="179285" bIns="143428">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latin typeface="Segoe UI Light"/>
              </a:rPr>
              <a:t>Developer Experience &amp; Evangelism (DX) leads and accelerates the creation of successful applications and services across Microsoft devices and cloud platforms through its work with ISVs and technical audiences.</a:t>
            </a:r>
            <a:endParaRPr kumimoji="0" lang="en-US" sz="1961" b="0" i="0" u="none" strike="noStrike" kern="0" cap="none" spc="0" normalizeH="0" baseline="0" noProof="0" dirty="0">
              <a:ln>
                <a:noFill/>
              </a:ln>
              <a:gradFill>
                <a:gsLst>
                  <a:gs pos="2917">
                    <a:srgbClr val="505050"/>
                  </a:gs>
                  <a:gs pos="100000">
                    <a:srgbClr val="505050"/>
                  </a:gs>
                </a:gsLst>
                <a:lin ang="5400000" scaled="0"/>
              </a:gradFill>
              <a:effectLst/>
              <a:uLnTx/>
              <a:uFillTx/>
              <a:latin typeface="Segoe UI Light"/>
              <a:cs typeface="Segoe UI Semilight" panose="020B0402040204020203" pitchFamily="34" charset="0"/>
            </a:endParaRPr>
          </a:p>
        </p:txBody>
      </p:sp>
      <p:sp>
        <p:nvSpPr>
          <p:cNvPr id="49" name="Rectangle 48"/>
          <p:cNvSpPr/>
          <p:nvPr/>
        </p:nvSpPr>
        <p:spPr bwMode="auto">
          <a:xfrm>
            <a:off x="4317749" y="5462136"/>
            <a:ext cx="6363221" cy="1128614"/>
          </a:xfrm>
          <a:prstGeom prst="rect">
            <a:avLst/>
          </a:prstGeom>
          <a:solidFill>
            <a:schemeClr val="bg1"/>
          </a:solidFill>
          <a:ln>
            <a:solidFill>
              <a:srgbClr val="009E49"/>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285750" marR="0" lvl="0" indent="-285750" defTabSz="822655"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GB" sz="1700" b="0" i="0" u="none" strike="noStrike" kern="0" cap="none" spc="0" normalizeH="0" baseline="0" noProof="0" dirty="0">
                <a:ln>
                  <a:noFill/>
                </a:ln>
                <a:solidFill>
                  <a:schemeClr val="tx1">
                    <a:lumMod val="50000"/>
                  </a:schemeClr>
                </a:solidFill>
                <a:effectLst/>
                <a:uLnTx/>
                <a:uFillTx/>
                <a:latin typeface="+mj-lt"/>
              </a:rPr>
              <a:t>‘Tip of the spear’ within Microsoft </a:t>
            </a:r>
          </a:p>
          <a:p>
            <a:pPr marL="285750" marR="0" lvl="0" indent="-285750" defTabSz="822655"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GB" sz="1700" b="0" i="0" u="none" strike="noStrike" kern="0" cap="none" spc="0" normalizeH="0" baseline="0" noProof="0" dirty="0">
                <a:ln>
                  <a:noFill/>
                </a:ln>
                <a:solidFill>
                  <a:schemeClr val="tx1">
                    <a:lumMod val="50000"/>
                  </a:schemeClr>
                </a:solidFill>
                <a:effectLst/>
                <a:uLnTx/>
                <a:uFillTx/>
                <a:latin typeface="+mj-lt"/>
              </a:rPr>
              <a:t>Mandate to disrupt &amp; ‘think outside the box’</a:t>
            </a:r>
          </a:p>
          <a:p>
            <a:pPr marL="285750" marR="0" lvl="0" indent="-285750" defTabSz="822655"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GB" sz="1700" b="0" i="0" u="none" strike="noStrike" kern="0" cap="none" spc="0" normalizeH="0" baseline="0" noProof="0" dirty="0">
                <a:ln>
                  <a:noFill/>
                </a:ln>
                <a:solidFill>
                  <a:schemeClr val="tx1">
                    <a:lumMod val="50000"/>
                  </a:schemeClr>
                </a:solidFill>
                <a:effectLst/>
                <a:uLnTx/>
                <a:uFillTx/>
                <a:latin typeface="+mj-lt"/>
              </a:rPr>
              <a:t>Our partners </a:t>
            </a:r>
            <a:r>
              <a:rPr kumimoji="0" lang="en-GB" sz="1700" b="1" i="1" u="none" strike="noStrike" kern="0" cap="none" spc="0" normalizeH="0" baseline="0" noProof="0" dirty="0">
                <a:ln>
                  <a:noFill/>
                </a:ln>
                <a:solidFill>
                  <a:schemeClr val="tx1">
                    <a:lumMod val="50000"/>
                  </a:schemeClr>
                </a:solidFill>
                <a:effectLst/>
                <a:uLnTx/>
                <a:uFillTx/>
                <a:latin typeface="+mj-lt"/>
              </a:rPr>
              <a:t>innovate</a:t>
            </a:r>
            <a:r>
              <a:rPr kumimoji="0" lang="en-GB" sz="1700" b="0" i="0" u="none" strike="noStrike" kern="0" cap="none" spc="0" normalizeH="0" baseline="0" noProof="0" dirty="0">
                <a:ln>
                  <a:noFill/>
                </a:ln>
                <a:solidFill>
                  <a:schemeClr val="tx1">
                    <a:lumMod val="50000"/>
                  </a:schemeClr>
                </a:solidFill>
                <a:effectLst/>
                <a:uLnTx/>
                <a:uFillTx/>
                <a:latin typeface="+mj-lt"/>
              </a:rPr>
              <a:t>, </a:t>
            </a:r>
            <a:r>
              <a:rPr kumimoji="0" lang="en-GB" sz="1700" b="1" i="1" u="none" strike="noStrike" kern="0" cap="none" spc="0" normalizeH="0" baseline="0" noProof="0" dirty="0">
                <a:ln>
                  <a:noFill/>
                </a:ln>
                <a:solidFill>
                  <a:schemeClr val="tx1">
                    <a:lumMod val="50000"/>
                  </a:schemeClr>
                </a:solidFill>
                <a:effectLst/>
                <a:uLnTx/>
                <a:uFillTx/>
                <a:latin typeface="+mj-lt"/>
              </a:rPr>
              <a:t>challenge markets </a:t>
            </a:r>
            <a:r>
              <a:rPr kumimoji="0" lang="en-GB" sz="1700" b="0" i="0" u="none" strike="noStrike" kern="0" cap="none" spc="0" normalizeH="0" baseline="0" noProof="0" dirty="0">
                <a:ln>
                  <a:noFill/>
                </a:ln>
                <a:solidFill>
                  <a:schemeClr val="tx1">
                    <a:lumMod val="50000"/>
                  </a:schemeClr>
                </a:solidFill>
                <a:effectLst/>
                <a:uLnTx/>
                <a:uFillTx/>
                <a:latin typeface="+mj-lt"/>
              </a:rPr>
              <a:t>and </a:t>
            </a:r>
            <a:r>
              <a:rPr kumimoji="0" lang="en-GB" sz="1700" b="1" i="1" u="none" strike="noStrike" kern="0" cap="none" spc="0" normalizeH="0" baseline="0" noProof="0" dirty="0">
                <a:ln>
                  <a:noFill/>
                </a:ln>
                <a:solidFill>
                  <a:schemeClr val="tx1">
                    <a:lumMod val="50000"/>
                  </a:schemeClr>
                </a:solidFill>
                <a:effectLst/>
                <a:uLnTx/>
                <a:uFillTx/>
                <a:latin typeface="+mj-lt"/>
              </a:rPr>
              <a:t>define the future</a:t>
            </a:r>
            <a:endParaRPr kumimoji="0" lang="en-US" sz="1700" b="1" i="1" u="none" strike="noStrike" kern="0" cap="none" spc="0" normalizeH="0" baseline="0" noProof="0" dirty="0">
              <a:ln>
                <a:noFill/>
              </a:ln>
              <a:solidFill>
                <a:schemeClr val="tx1">
                  <a:lumMod val="50000"/>
                </a:schemeClr>
              </a:solidFill>
              <a:effectLst/>
              <a:uLnTx/>
              <a:uFillTx/>
              <a:latin typeface="Segoe UI Semilight" panose="020B0402040204020203" pitchFamily="34" charset="0"/>
              <a:cs typeface="Segoe UI Semilight" panose="020B0402040204020203" pitchFamily="34" charset="0"/>
            </a:endParaRPr>
          </a:p>
          <a:p>
            <a:pPr marL="285750" marR="0" lvl="0" indent="-285750" defTabSz="822655"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700" b="0" i="0" u="none" strike="noStrike" kern="0" cap="none" spc="0" normalizeH="0" baseline="0" noProof="0" dirty="0">
                <a:ln>
                  <a:noFill/>
                </a:ln>
                <a:solidFill>
                  <a:schemeClr val="tx1">
                    <a:lumMod val="50000"/>
                  </a:schemeClr>
                </a:solidFill>
                <a:effectLst/>
                <a:uLnTx/>
                <a:uFillTx/>
                <a:latin typeface="+mj-lt"/>
                <a:cs typeface="Segoe UI Semilight" panose="020B0402040204020203" pitchFamily="34" charset="0"/>
              </a:rPr>
              <a:t>We are measured by our partners’ success</a:t>
            </a:r>
            <a:endParaRPr kumimoji="0" lang="en-GB" sz="1700" b="0" i="0" u="none" strike="noStrike" kern="0" cap="none" spc="0" normalizeH="0" baseline="0" noProof="0" dirty="0">
              <a:ln>
                <a:noFill/>
              </a:ln>
              <a:solidFill>
                <a:schemeClr val="tx1">
                  <a:lumMod val="50000"/>
                </a:schemeClr>
              </a:solidFill>
              <a:effectLst/>
              <a:uLnTx/>
              <a:uFillTx/>
              <a:latin typeface="+mj-lt"/>
            </a:endParaRPr>
          </a:p>
        </p:txBody>
      </p:sp>
    </p:spTree>
    <p:extLst>
      <p:ext uri="{BB962C8B-B14F-4D97-AF65-F5344CB8AC3E}">
        <p14:creationId xmlns:p14="http://schemas.microsoft.com/office/powerpoint/2010/main" val="747127384"/>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850"/>
                                        <p:tgtEl>
                                          <p:spTgt spid="49"/>
                                        </p:tgtEl>
                                      </p:cBhvr>
                                    </p:animEffect>
                                  </p:childTnLst>
                                </p:cTn>
                              </p:par>
                              <p:par>
                                <p:cTn id="8" presetID="63" presetClass="path" presetSubtype="0" decel="100000" fill="hold" grpId="1" nodeType="withEffect">
                                  <p:stCondLst>
                                    <p:cond delay="0"/>
                                  </p:stCondLst>
                                  <p:childTnLst>
                                    <p:animMotion origin="layout" path="M -0.02412 -3.20018E-6 L -2.1062E-6 -3.20018E-6 " pathEditMode="relative" rAng="0" ptsTypes="AA">
                                      <p:cBhvr>
                                        <p:cTn id="9" dur="850" fill="hold"/>
                                        <p:tgtEl>
                                          <p:spTgt spid="4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897" y="169862"/>
            <a:ext cx="10515600" cy="1325563"/>
          </a:xfrm>
        </p:spPr>
        <p:txBody>
          <a:bodyPr anchor="ctr">
            <a:noAutofit/>
          </a:bodyPr>
          <a:lstStyle/>
          <a:p>
            <a:r>
              <a:rPr lang="en-GB" sz="4000" dirty="0"/>
              <a:t>What’s a PBE and how can we help?</a:t>
            </a:r>
            <a:br>
              <a:rPr lang="en-GB" sz="4000" dirty="0"/>
            </a:br>
            <a:endParaRPr lang="en-GB" sz="4000" dirty="0"/>
          </a:p>
        </p:txBody>
      </p:sp>
      <p:sp>
        <p:nvSpPr>
          <p:cNvPr id="3" name="Content Placeholder 2"/>
          <p:cNvSpPr>
            <a:spLocks noGrp="1"/>
          </p:cNvSpPr>
          <p:nvPr>
            <p:ph idx="1"/>
          </p:nvPr>
        </p:nvSpPr>
        <p:spPr>
          <a:xfrm>
            <a:off x="412897" y="1074319"/>
            <a:ext cx="5403112" cy="5230227"/>
          </a:xfrm>
        </p:spPr>
        <p:txBody>
          <a:bodyPr>
            <a:noAutofit/>
          </a:bodyPr>
          <a:lstStyle/>
          <a:p>
            <a:pPr marL="0" indent="0">
              <a:lnSpc>
                <a:spcPct val="120000"/>
              </a:lnSpc>
              <a:buNone/>
            </a:pPr>
            <a:r>
              <a:rPr lang="en-GB" sz="1800" dirty="0"/>
              <a:t>The Microsoft Developer Experience (DX) team has a </a:t>
            </a:r>
            <a:r>
              <a:rPr lang="en-GB" sz="1800" dirty="0">
                <a:solidFill>
                  <a:srgbClr val="FFFF00"/>
                </a:solidFill>
              </a:rPr>
              <a:t>Partner Business Evangelist </a:t>
            </a:r>
            <a:r>
              <a:rPr lang="en-GB" sz="1800" dirty="0"/>
              <a:t>(PBE) team who work with Software Developers / ISVs of all sizes.</a:t>
            </a:r>
          </a:p>
          <a:p>
            <a:pPr marL="0" indent="0">
              <a:lnSpc>
                <a:spcPct val="120000"/>
              </a:lnSpc>
              <a:buNone/>
            </a:pPr>
            <a:r>
              <a:rPr lang="en-GB" sz="1800" dirty="0"/>
              <a:t>PBE’s are:</a:t>
            </a:r>
          </a:p>
          <a:p>
            <a:pPr>
              <a:lnSpc>
                <a:spcPct val="120000"/>
              </a:lnSpc>
            </a:pPr>
            <a:r>
              <a:rPr lang="en-GB" sz="1800" dirty="0"/>
              <a:t>Aligned by industries (Fin. Services, Retail, Media, Public Sector, Education, etc.).</a:t>
            </a:r>
          </a:p>
          <a:p>
            <a:pPr>
              <a:lnSpc>
                <a:spcPct val="120000"/>
              </a:lnSpc>
            </a:pPr>
            <a:r>
              <a:rPr lang="en-GB" sz="1800" dirty="0"/>
              <a:t>Business/Commercial in focus (some are also technical).</a:t>
            </a:r>
          </a:p>
          <a:p>
            <a:pPr>
              <a:lnSpc>
                <a:spcPct val="120000"/>
              </a:lnSpc>
            </a:pPr>
            <a:r>
              <a:rPr lang="en-GB" sz="1800" dirty="0"/>
              <a:t>Ideally suited to help you navigate Microsoft.</a:t>
            </a:r>
          </a:p>
          <a:p>
            <a:pPr>
              <a:lnSpc>
                <a:spcPct val="120000"/>
              </a:lnSpc>
            </a:pPr>
            <a:r>
              <a:rPr lang="en-GB" sz="1800" dirty="0"/>
              <a:t>Your best route to the Technical Evangelist team.</a:t>
            </a:r>
          </a:p>
          <a:p>
            <a:pPr>
              <a:lnSpc>
                <a:spcPct val="120000"/>
              </a:lnSpc>
            </a:pPr>
            <a:r>
              <a:rPr lang="en-GB" sz="1800" dirty="0"/>
              <a:t>Measured on the total Azure consumption of their partners.</a:t>
            </a:r>
          </a:p>
          <a:p>
            <a:pPr marL="0" indent="0">
              <a:lnSpc>
                <a:spcPct val="120000"/>
              </a:lnSpc>
              <a:buNone/>
            </a:pPr>
            <a:endParaRPr lang="en-GB" sz="1800" dirty="0"/>
          </a:p>
        </p:txBody>
      </p:sp>
      <p:pic>
        <p:nvPicPr>
          <p:cNvPr id="4" name="Picture 3"/>
          <p:cNvPicPr>
            <a:picLocks noChangeAspect="1"/>
          </p:cNvPicPr>
          <p:nvPr/>
        </p:nvPicPr>
        <p:blipFill>
          <a:blip r:embed="rId3"/>
          <a:stretch>
            <a:fillRect/>
          </a:stretch>
        </p:blipFill>
        <p:spPr>
          <a:xfrm>
            <a:off x="6467475" y="1495425"/>
            <a:ext cx="5724525" cy="5362575"/>
          </a:xfrm>
          <a:prstGeom prst="rect">
            <a:avLst/>
          </a:prstGeom>
        </p:spPr>
      </p:pic>
    </p:spTree>
    <p:extLst>
      <p:ext uri="{BB962C8B-B14F-4D97-AF65-F5344CB8AC3E}">
        <p14:creationId xmlns:p14="http://schemas.microsoft.com/office/powerpoint/2010/main" val="338355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latin typeface="Segoe UI Semibold" panose="020B0702040204020203" pitchFamily="34" charset="0"/>
                <a:cs typeface="Segoe UI Semibold" panose="020B0702040204020203" pitchFamily="34" charset="0"/>
              </a:rPr>
              <a:t>Engagement Model</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3333101720"/>
              </p:ext>
            </p:extLst>
          </p:nvPr>
        </p:nvGraphicFramePr>
        <p:xfrm>
          <a:off x="381000" y="1333500"/>
          <a:ext cx="11430000" cy="4778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429496729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prstClr val="black">
                      <a:lumMod val="65000"/>
                      <a:lumOff val="35000"/>
                      <a:alpha val="99000"/>
                    </a:prstClr>
                  </a:gs>
                  <a:gs pos="100000">
                    <a:prstClr val="black">
                      <a:lumMod val="65000"/>
                      <a:lumOff val="35000"/>
                    </a:prstClr>
                  </a:gs>
                </a:gsLst>
                <a:lin ang="5400000" scaled="1"/>
              </a:gradFill>
              <a:effectLst/>
              <a:uLnTx/>
              <a:uFillTx/>
            </a:endParaRPr>
          </a:p>
        </p:txBody>
      </p:sp>
    </p:spTree>
    <p:extLst>
      <p:ext uri="{BB962C8B-B14F-4D97-AF65-F5344CB8AC3E}">
        <p14:creationId xmlns:p14="http://schemas.microsoft.com/office/powerpoint/2010/main" val="3781729179"/>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688080" y="-48514419"/>
          <a:ext cx="8503920" cy="74700080"/>
        </p:xfrm>
        <a:graphic>
          <a:graphicData uri="http://schemas.openxmlformats.org/drawingml/2006/table">
            <a:tbl>
              <a:tblPr/>
              <a:tblGrid>
                <a:gridCol w="8503920">
                  <a:extLst>
                    <a:ext uri="{9D8B030D-6E8A-4147-A177-3AD203B41FA5}">
                      <a16:colId xmlns:a16="http://schemas.microsoft.com/office/drawing/2014/main" val="1075190229"/>
                    </a:ext>
                  </a:extLst>
                </a:gridCol>
              </a:tblGrid>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StorSimple</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a:noFill/>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69021685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in Open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0761089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Government</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25434435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60792523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Rights Management (RMS)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06710287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API Management</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56887356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Site Recovery</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09320623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Automation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74575224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Instance Level Public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Ips</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36137786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Redis</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Cache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6046463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Batch</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5574281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Marketplace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18008672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Data Factory</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12588191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Stream Analytics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62174363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Event Hubs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2403889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Operational Insights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47061320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Premium Storage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05011708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Virtual Machine Converter 3.0</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88851639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Cloud Platform System (CPS)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99913837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Antimalware for Cloud Services and VMs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5902130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Identity Manager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vNext</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77651219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Analytics Platform System (APS)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8804490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Visual Studio Community 2013</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12904395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Visual studio 2015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79642918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.NET 2015</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94230297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RemoteApp</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93677287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Basic</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0981323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SSD-based instances for Microsoft Azure VMs and Cloud Services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51041159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 Auditing</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2146514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Live Channels for Azure Media Services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18382876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AAD Application Proxy</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41181833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New experiences in Power BI</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58466476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DocumentDB</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70778567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Search</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237538808"/>
                  </a:ext>
                </a:extLst>
              </a:tr>
              <a:tr h="666965">
                <a:tc>
                  <a:txBody>
                    <a:bodyPr/>
                    <a:lstStyle/>
                    <a:p>
                      <a:pPr algn="l" fontAlgn="b"/>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HDInsight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for Storm Public Preview &amp; GA</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00551809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Zone Redundant Storage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570356530"/>
                  </a:ext>
                </a:extLst>
              </a:tr>
              <a:tr h="666965">
                <a:tc>
                  <a:txBody>
                    <a:bodyPr/>
                    <a:lstStyle/>
                    <a:p>
                      <a:pPr algn="l" fontAlgn="b"/>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HDInsight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for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Hbase</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61617544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WSSC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vNext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tech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5266305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Content Protection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01956781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Intune - Nov update and Dec update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9492337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AAD premium features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40324891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Multi-Factor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Auth</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enhancements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76660816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Cloudera and Hortonworks on clustered Azure VMs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54787292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Instance level IP</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19421554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Role Based Access Controls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09982369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VPN support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78324440"/>
                  </a:ext>
                </a:extLst>
              </a:tr>
              <a:tr h="666965">
                <a:tc>
                  <a:txBody>
                    <a:bodyPr/>
                    <a:lstStyle/>
                    <a:p>
                      <a:pPr algn="l" fontAlgn="b"/>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TiP</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Testing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30394714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Workday A148 Integration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77978728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Standard SSG </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8650842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ExpressRoute S2S, P2S GA</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27115162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Multiple NICs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57447707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Networking Appliances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90733246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Traffic Manager Nested policies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03058457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VM Image Gallery expansion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72630879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Vnet</a:t>
                      </a:r>
                      <a:endParaRPr lang="en-US" sz="1400" b="0" i="0" u="none" strike="noStrike" dirty="0">
                        <a:solidFill>
                          <a:schemeClr val="bg1"/>
                        </a:solidFill>
                        <a:effectLst/>
                        <a:latin typeface="Segoe UI Semibold" panose="020B0702040204020203" pitchFamily="34" charset="0"/>
                        <a:cs typeface="Segoe UI Semibold" panose="020B0702040204020203" pitchFamily="34" charset="0"/>
                      </a:endParaRP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18783375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Web Jobs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2110557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VSO datacenter expansion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18500922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VSO REST Hooks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28475733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Australia datacenter </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50772316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Forced Tunneling</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9328964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WSSC Azure Packs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87449310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G-Serves Instances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44217063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Key Vault</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47067524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Drivers for SQL Server</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91018078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MDM for Office 365 public preview and GA</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272584413"/>
                  </a:ext>
                </a:extLst>
              </a:tr>
              <a:tr h="666965">
                <a:tc>
                  <a:txBody>
                    <a:bodyPr/>
                    <a:lstStyle/>
                    <a:p>
                      <a:pPr algn="l" fontAlgn="b"/>
                      <a:r>
                        <a:rPr lang="fr-FR" sz="1400" b="0" i="0" u="none" strike="noStrike" dirty="0">
                          <a:solidFill>
                            <a:schemeClr val="bg1"/>
                          </a:solidFill>
                          <a:effectLst/>
                          <a:latin typeface="Segoe UI Semibold" panose="020B0702040204020203" pitchFamily="34" charset="0"/>
                          <a:cs typeface="Segoe UI Semibold" panose="020B0702040204020203" pitchFamily="34" charset="0"/>
                        </a:rPr>
                        <a:t>Azure Media Services Content Protection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0926787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Mobile Engagement</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7111377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Node.js Tools for Visual Studio</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93775443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Visual Studio 2013 updates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4176658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Auto-HA for SQL Server VM</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3083609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Auto-Patching and Backup for SQL Server VMs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0297955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 Increased Compatibility</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22860422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Connect Health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18153419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MFA Per App / Conditional access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05994442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RMS controlled user deployment</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105136637"/>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RMS departmental templates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19528391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Site Recovery SAN Replication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54234678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ASP.NET 5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22967885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SDK 2.5.1</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2177608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Team Foundation Server 2015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17092781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Machine Learning GA</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9655011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HDInsight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for Linux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09361559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HDInsight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Support for Hadoop 2.6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84768540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 security feature - Data Masking pub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57582310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 security features - Encryption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34993099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SQL Database security features - Row Level security</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5793672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API for SIEM</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6881192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Microsoft Intune monthly updates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10373499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Remote Desktop Client for Windows Phone 8.1</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64301713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App Service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65694706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CDN Integration</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33031851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Media Encoder Premium</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07700051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AD Premium &amp; Basic in CSP</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192273560"/>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IoT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Suite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38743237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Windows Server Containers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28386418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Hyper-V Containers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60149481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Windows Server Nano Server</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24052842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Media Player GA</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769670561"/>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Service Fabric</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3327252242"/>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IoT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Suite</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898087214"/>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Site Recovery: Protect VMWare and Physical Servers in Public Preview</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86997105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Backup Generally Available </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93268033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API Management Premium simplifies high availability and massive scale for APIs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49569833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ExpressRoute for Office 365</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55436561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Active Directory Dynamic Membership For Groups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16120269"/>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Automatic Password Change for Social Media Shared Accounts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581704206"/>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Compute-Intensive A10 and A11 Virtual Machine Instances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30136918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Remote Desktop app for Windows Phone support for Gateway and Remote Resources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709837304"/>
                  </a:ext>
                </a:extLst>
              </a:tr>
              <a:tr h="666965">
                <a:tc>
                  <a:txBody>
                    <a:bodyPr/>
                    <a:lstStyle/>
                    <a:p>
                      <a:pPr algn="l" fontAlgn="b"/>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Informatica</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Cloud Agent availability in Linux and Windows Virtual Machines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79224108"/>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DocumentDB</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Hadoop Connector</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1449559895"/>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Azure </a:t>
                      </a:r>
                      <a:r>
                        <a:rPr lang="en-US" sz="1400" b="0" i="0" u="none" strike="noStrike" dirty="0" err="1">
                          <a:solidFill>
                            <a:schemeClr val="bg1"/>
                          </a:solidFill>
                          <a:effectLst/>
                          <a:latin typeface="Segoe UI Semibold" panose="020B0702040204020203" pitchFamily="34" charset="0"/>
                          <a:cs typeface="Segoe UI Semibold" panose="020B0702040204020203" pitchFamily="34" charset="0"/>
                        </a:rPr>
                        <a:t>HDInsight</a:t>
                      </a:r>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 support for more VM sizes</a:t>
                      </a:r>
                    </a:p>
                  </a:txBody>
                  <a:tcPr marL="0" marR="0" marT="0" marB="0" anchor="ctr">
                    <a:lnL>
                      <a:noFill/>
                    </a:lnL>
                    <a:lnR>
                      <a:noFill/>
                    </a:lnR>
                    <a:lnT w="12700" cap="flat" cmpd="sng" algn="ctr">
                      <a:solidFill>
                        <a:srgbClr val="00BCF2"/>
                      </a:solidFill>
                      <a:prstDash val="solid"/>
                      <a:round/>
                      <a:headEnd type="none" w="med" len="med"/>
                      <a:tailEnd type="none" w="med" len="med"/>
                    </a:lnT>
                    <a:lnB w="12700" cap="flat" cmpd="sng" algn="ctr">
                      <a:solidFill>
                        <a:srgbClr val="00BCF2"/>
                      </a:solidFill>
                      <a:prstDash val="solid"/>
                      <a:round/>
                      <a:headEnd type="none" w="med" len="med"/>
                      <a:tailEnd type="none" w="med" len="med"/>
                    </a:lnB>
                    <a:solidFill>
                      <a:schemeClr val="tx1"/>
                    </a:solidFill>
                  </a:tcPr>
                </a:tc>
                <a:extLst>
                  <a:ext uri="{0D108BD9-81ED-4DB2-BD59-A6C34878D82A}">
                    <a16:rowId xmlns:a16="http://schemas.microsoft.com/office/drawing/2014/main" val="2013597603"/>
                  </a:ext>
                </a:extLst>
              </a:tr>
              <a:tr h="666965">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Enterprise-Grade Array-Based Replication and Disaster Recovery with ASR and System Center GA</a:t>
                      </a:r>
                    </a:p>
                  </a:txBody>
                  <a:tcPr marL="0" marR="0" marT="0" marB="0" anchor="ctr">
                    <a:lnL>
                      <a:noFill/>
                    </a:lnL>
                    <a:lnR>
                      <a:noFill/>
                    </a:lnR>
                    <a:lnT w="12700" cap="flat" cmpd="sng" algn="ctr">
                      <a:solidFill>
                        <a:srgbClr val="00BCF2"/>
                      </a:solidFill>
                      <a:prstDash val="solid"/>
                      <a:round/>
                      <a:headEnd type="none" w="med" len="med"/>
                      <a:tailEnd type="none" w="med" len="med"/>
                    </a:lnT>
                    <a:lnB>
                      <a:noFill/>
                    </a:lnB>
                    <a:solidFill>
                      <a:schemeClr val="tx1"/>
                    </a:solidFill>
                  </a:tcPr>
                </a:tc>
                <a:extLst>
                  <a:ext uri="{0D108BD9-81ED-4DB2-BD59-A6C34878D82A}">
                    <a16:rowId xmlns:a16="http://schemas.microsoft.com/office/drawing/2014/main" val="1566536340"/>
                  </a:ext>
                </a:extLst>
              </a:tr>
            </a:tbl>
          </a:graphicData>
        </a:graphic>
      </p:graphicFrame>
      <p:sp>
        <p:nvSpPr>
          <p:cNvPr id="4" name="Rectangle 3"/>
          <p:cNvSpPr/>
          <p:nvPr/>
        </p:nvSpPr>
        <p:spPr bwMode="auto">
          <a:xfrm>
            <a:off x="1" y="0"/>
            <a:ext cx="1219200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 name="Freeform 15"/>
          <p:cNvSpPr/>
          <p:nvPr/>
        </p:nvSpPr>
        <p:spPr bwMode="auto">
          <a:xfrm>
            <a:off x="2" y="487"/>
            <a:ext cx="3699834" cy="6857027"/>
          </a:xfrm>
          <a:custGeom>
            <a:avLst/>
            <a:gdLst>
              <a:gd name="connsiteX0" fmla="*/ 0 w 3699834"/>
              <a:gd name="connsiteY0" fmla="*/ 0 h 6857027"/>
              <a:gd name="connsiteX1" fmla="*/ 3400225 w 3699834"/>
              <a:gd name="connsiteY1" fmla="*/ 0 h 6857027"/>
              <a:gd name="connsiteX2" fmla="*/ 3400225 w 3699834"/>
              <a:gd name="connsiteY2" fmla="*/ 3128905 h 6857027"/>
              <a:gd name="connsiteX3" fmla="*/ 3699834 w 3699834"/>
              <a:gd name="connsiteY3" fmla="*/ 3428514 h 6857027"/>
              <a:gd name="connsiteX4" fmla="*/ 3400225 w 3699834"/>
              <a:gd name="connsiteY4" fmla="*/ 3728123 h 6857027"/>
              <a:gd name="connsiteX5" fmla="*/ 3400225 w 3699834"/>
              <a:gd name="connsiteY5" fmla="*/ 6857027 h 6857027"/>
              <a:gd name="connsiteX6" fmla="*/ 0 w 3699834"/>
              <a:gd name="connsiteY6" fmla="*/ 6857027 h 685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9834" h="6857027">
                <a:moveTo>
                  <a:pt x="0" y="0"/>
                </a:moveTo>
                <a:lnTo>
                  <a:pt x="3400225" y="0"/>
                </a:lnTo>
                <a:lnTo>
                  <a:pt x="3400225" y="3128905"/>
                </a:lnTo>
                <a:lnTo>
                  <a:pt x="3699834" y="3428514"/>
                </a:lnTo>
                <a:lnTo>
                  <a:pt x="3400225" y="3728123"/>
                </a:lnTo>
                <a:lnTo>
                  <a:pt x="3400225" y="6857027"/>
                </a:lnTo>
                <a:lnTo>
                  <a:pt x="0" y="685702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txBox="1">
            <a:spLocks/>
          </p:cNvSpPr>
          <p:nvPr/>
        </p:nvSpPr>
        <p:spPr>
          <a:xfrm>
            <a:off x="5681" y="2081657"/>
            <a:ext cx="3394546" cy="2730964"/>
          </a:xfrm>
          <a:prstGeom prst="rect">
            <a:avLst/>
          </a:prstGeom>
        </p:spPr>
        <p:txBody>
          <a:bodyPr vert="horz" wrap="none" lIns="143428" tIns="89642" rIns="143428" bIns="89642"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300" b="0" i="0" u="none" strike="noStrike" kern="1200" cap="none" spc="-294" normalizeH="0" baseline="0" noProof="0" dirty="0">
                <a:ln w="3175">
                  <a:noFill/>
                </a:ln>
                <a:gradFill>
                  <a:gsLst>
                    <a:gs pos="1250">
                      <a:schemeClr val="bg1"/>
                    </a:gs>
                    <a:gs pos="100000">
                      <a:schemeClr val="bg1"/>
                    </a:gs>
                  </a:gsLst>
                  <a:lin ang="5400000" scaled="0"/>
                </a:gradFill>
                <a:effectLst/>
                <a:uLnTx/>
                <a:uFillTx/>
                <a:latin typeface="Segoe UI Semilight" panose="020B0402040204020203" pitchFamily="34" charset="0"/>
                <a:ea typeface="+mn-ea"/>
                <a:cs typeface="Segoe UI Semilight" panose="020B0402040204020203" pitchFamily="34" charset="0"/>
              </a:rPr>
              <a:t>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sp>
        <p:nvSpPr>
          <p:cNvPr id="18" name="Rectangle 17"/>
          <p:cNvSpPr/>
          <p:nvPr/>
        </p:nvSpPr>
        <p:spPr bwMode="auto">
          <a:xfrm>
            <a:off x="-1" y="0"/>
            <a:ext cx="121920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
          <p:cNvSpPr txBox="1">
            <a:spLocks/>
          </p:cNvSpPr>
          <p:nvPr/>
        </p:nvSpPr>
        <p:spPr>
          <a:xfrm>
            <a:off x="7100772" y="2081657"/>
            <a:ext cx="3394546" cy="2730964"/>
          </a:xfrm>
          <a:prstGeom prst="rect">
            <a:avLst/>
          </a:prstGeom>
        </p:spPr>
        <p:txBody>
          <a:bodyPr vert="horz" wrap="none" lIns="143428" tIns="89642" rIns="143428" bIns="89642"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300" b="0" i="0" u="none" strike="noStrike" kern="1200" cap="none" spc="-294" normalizeH="0" baseline="0" noProof="0" dirty="0">
                <a:ln w="3175">
                  <a:noFill/>
                </a:ln>
                <a:gradFill>
                  <a:gsLst>
                    <a:gs pos="1250">
                      <a:schemeClr val="bg1"/>
                    </a:gs>
                    <a:gs pos="100000">
                      <a:schemeClr val="bg1"/>
                    </a:gs>
                  </a:gsLst>
                  <a:lin ang="5400000" scaled="0"/>
                </a:gradFill>
                <a:effectLst/>
                <a:uLnTx/>
                <a:uFillTx/>
                <a:latin typeface="Segoe UI Semilight" panose="020B0402040204020203" pitchFamily="34" charset="0"/>
                <a:ea typeface="+mn-ea"/>
                <a:cs typeface="Segoe UI Semilight" panose="020B0402040204020203" pitchFamily="34" charset="0"/>
              </a:rPr>
              <a:t>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49"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sp>
        <p:nvSpPr>
          <p:cNvPr id="19" name="Title 1"/>
          <p:cNvSpPr>
            <a:spLocks noGrp="1"/>
          </p:cNvSpPr>
          <p:nvPr>
            <p:ph type="title"/>
          </p:nvPr>
        </p:nvSpPr>
        <p:spPr>
          <a:xfrm>
            <a:off x="2418526" y="2087771"/>
            <a:ext cx="3834255" cy="1777410"/>
          </a:xfrm>
        </p:spPr>
        <p:txBody>
          <a:bodyPr wrap="none">
            <a:spAutoFit/>
          </a:bodyPr>
          <a:lstStyle/>
          <a:p>
            <a:r>
              <a:rPr lang="en-US" sz="11300" spc="-294" dirty="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Azure</a:t>
            </a:r>
          </a:p>
        </p:txBody>
      </p:sp>
      <p:cxnSp>
        <p:nvCxnSpPr>
          <p:cNvPr id="23" name="Straight Connector 22"/>
          <p:cNvCxnSpPr/>
          <p:nvPr/>
        </p:nvCxnSpPr>
        <p:spPr>
          <a:xfrm>
            <a:off x="6633029" y="2220686"/>
            <a:ext cx="0" cy="25919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96929" y="3329088"/>
            <a:ext cx="2505979" cy="2505979"/>
            <a:chOff x="973969" y="893633"/>
            <a:chExt cx="4846320" cy="4846320"/>
          </a:xfrm>
        </p:grpSpPr>
        <p:sp>
          <p:nvSpPr>
            <p:cNvPr id="29" name="Rectangle 28"/>
            <p:cNvSpPr/>
            <p:nvPr/>
          </p:nvSpPr>
          <p:spPr bwMode="auto">
            <a:xfrm>
              <a:off x="973969" y="893633"/>
              <a:ext cx="4846320" cy="484632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p:cNvGrpSpPr/>
            <p:nvPr/>
          </p:nvGrpSpPr>
          <p:grpSpPr>
            <a:xfrm>
              <a:off x="1277373" y="1718452"/>
              <a:ext cx="4239513" cy="3196683"/>
              <a:chOff x="4195002" y="1782502"/>
              <a:chExt cx="4850738" cy="3657560"/>
            </a:xfrm>
          </p:grpSpPr>
          <p:sp>
            <p:nvSpPr>
              <p:cNvPr id="31" name="Freeform 30"/>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FFFFF"/>
              </a:solidFill>
              <a:ln>
                <a:noFill/>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32" name="Freeform 31"/>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Freeform 32"/>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p:cNvSpPr>
                <a:spLocks noChangeAspect="1"/>
              </p:cNvSpPr>
              <p:nvPr/>
            </p:nvSpPr>
            <p:spPr bwMode="auto">
              <a:xfrm>
                <a:off x="6285603" y="4285037"/>
                <a:ext cx="847024" cy="8470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extLst>
      <p:ext uri="{BB962C8B-B14F-4D97-AF65-F5344CB8AC3E}">
        <p14:creationId xmlns:p14="http://schemas.microsoft.com/office/powerpoint/2010/main" val="34567204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2" presetClass="entr" presetSubtype="4"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6500" fill="hold"/>
                                        <p:tgtEl>
                                          <p:spTgt spid="6"/>
                                        </p:tgtEl>
                                        <p:attrNameLst>
                                          <p:attrName>ppt_x</p:attrName>
                                        </p:attrNameLst>
                                      </p:cBhvr>
                                      <p:tavLst>
                                        <p:tav tm="0">
                                          <p:val>
                                            <p:strVal val="#ppt_x"/>
                                          </p:val>
                                        </p:tav>
                                        <p:tav tm="100000">
                                          <p:val>
                                            <p:strVal val="#ppt_x"/>
                                          </p:val>
                                        </p:tav>
                                      </p:tavLst>
                                    </p:anim>
                                    <p:anim calcmode="lin" valueType="num">
                                      <p:cBhvr additive="base">
                                        <p:cTn id="18" dur="6500" fill="hold"/>
                                        <p:tgtEl>
                                          <p:spTgt spid="6"/>
                                        </p:tgtEl>
                                        <p:attrNameLst>
                                          <p:attrName>ppt_y</p:attrName>
                                        </p:attrNameLst>
                                      </p:cBhvr>
                                      <p:tavLst>
                                        <p:tav tm="0">
                                          <p:val>
                                            <p:strVal val="1+#ppt_h/2"/>
                                          </p:val>
                                        </p:tav>
                                        <p:tav tm="100000">
                                          <p:val>
                                            <p:strVal val="#ppt_y"/>
                                          </p:val>
                                        </p:tav>
                                      </p:tavLst>
                                    </p:anim>
                                  </p:childTnLst>
                                </p:cTn>
                              </p:par>
                              <p:par>
                                <p:cTn id="19" presetID="10" presetClass="exit" presetSubtype="0" fill="hold" nodeType="withEffect">
                                  <p:stCondLst>
                                    <p:cond delay="6000"/>
                                  </p:stCondLst>
                                  <p:childTnLst>
                                    <p:animEffect transition="out" filter="fade">
                                      <p:cBhvr>
                                        <p:cTn id="20" dur="1000"/>
                                        <p:tgtEl>
                                          <p:spTgt spid="6"/>
                                        </p:tgtEl>
                                      </p:cBhvr>
                                    </p:animEffect>
                                    <p:set>
                                      <p:cBhvr>
                                        <p:cTn id="21" dur="1" fill="hold">
                                          <p:stCondLst>
                                            <p:cond delay="999"/>
                                          </p:stCondLst>
                                        </p:cTn>
                                        <p:tgtEl>
                                          <p:spTgt spid="6"/>
                                        </p:tgtEl>
                                        <p:attrNameLst>
                                          <p:attrName>style.visibility</p:attrName>
                                        </p:attrNameLst>
                                      </p:cBhvr>
                                      <p:to>
                                        <p:strVal val="hidden"/>
                                      </p:to>
                                    </p:set>
                                  </p:childTnLst>
                                </p:cTn>
                              </p:par>
                            </p:childTnLst>
                          </p:cTn>
                        </p:par>
                        <p:par>
                          <p:cTn id="22" fill="hold">
                            <p:stCondLst>
                              <p:cond delay="7500"/>
                            </p:stCondLst>
                            <p:childTnLst>
                              <p:par>
                                <p:cTn id="23" presetID="2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par>
                                <p:cTn id="26" presetID="63" presetClass="path" presetSubtype="0" accel="50000" decel="50000" fill="hold" grpId="1" nodeType="withEffect">
                                  <p:stCondLst>
                                    <p:cond delay="0"/>
                                  </p:stCondLst>
                                  <p:childTnLst>
                                    <p:animMotion origin="layout" path="M -3.54167E-6 3.7037E-6 L 0.5819 3.7037E-6 " pathEditMode="relative" rAng="0" ptsTypes="AA">
                                      <p:cBhvr>
                                        <p:cTn id="27" dur="500" fill="hold"/>
                                        <p:tgtEl>
                                          <p:spTgt spid="9"/>
                                        </p:tgtEl>
                                        <p:attrNameLst>
                                          <p:attrName>ppt_x</p:attrName>
                                          <p:attrName>ppt_y</p:attrName>
                                        </p:attrNameLst>
                                      </p:cBhvr>
                                      <p:rCtr x="29089" y="0"/>
                                    </p:animMotion>
                                  </p:childTnLst>
                                </p:cTn>
                              </p:par>
                            </p:childTnLst>
                          </p:cTn>
                        </p:par>
                        <p:par>
                          <p:cTn id="28" fill="hold">
                            <p:stCondLst>
                              <p:cond delay="8000"/>
                            </p:stCondLst>
                            <p:childTnLst>
                              <p:par>
                                <p:cTn id="29" presetID="1"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9" grpId="0"/>
      <p:bldP spid="9" grpId="1"/>
      <p:bldP spid="18" grpId="0" animBg="1"/>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latin typeface="Segoe UI Semibold" panose="020B0702040204020203" pitchFamily="34" charset="0"/>
                <a:cs typeface="Segoe UI Semibold" panose="020B0702040204020203" pitchFamily="34" charset="0"/>
              </a:rPr>
              <a:t>Engagement Model</a:t>
            </a:r>
          </a:p>
        </p:txBody>
      </p:sp>
      <p:graphicFrame>
        <p:nvGraphicFramePr>
          <p:cNvPr id="6" name="Content Placeholder 5"/>
          <p:cNvGraphicFramePr>
            <a:graphicFrameLocks noGrp="1"/>
          </p:cNvGraphicFramePr>
          <p:nvPr>
            <p:ph sz="quarter" idx="4294967295"/>
            <p:extLst/>
          </p:nvPr>
        </p:nvGraphicFramePr>
        <p:xfrm>
          <a:off x="381000" y="1333500"/>
          <a:ext cx="11430000" cy="4778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429496729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prstClr val="black">
                      <a:lumMod val="65000"/>
                      <a:lumOff val="35000"/>
                      <a:alpha val="99000"/>
                    </a:prstClr>
                  </a:gs>
                  <a:gs pos="100000">
                    <a:prstClr val="black">
                      <a:lumMod val="65000"/>
                      <a:lumOff val="35000"/>
                    </a:prstClr>
                  </a:gs>
                </a:gsLst>
                <a:lin ang="5400000" scaled="1"/>
              </a:gradFill>
              <a:effectLst/>
              <a:uLnTx/>
              <a:uFillTx/>
            </a:endParaRPr>
          </a:p>
        </p:txBody>
      </p:sp>
    </p:spTree>
    <p:extLst>
      <p:ext uri="{BB962C8B-B14F-4D97-AF65-F5344CB8AC3E}">
        <p14:creationId xmlns:p14="http://schemas.microsoft.com/office/powerpoint/2010/main" val="1968997925"/>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6630" y="1338136"/>
            <a:ext cx="11429414" cy="1059649"/>
          </a:xfrm>
          <a:solidFill>
            <a:srgbClr val="FFFFFF">
              <a:alpha val="69804"/>
            </a:srgbClr>
          </a:solidFill>
        </p:spPr>
        <p:txBody>
          <a:bodyPr/>
          <a:lstStyle/>
          <a:p>
            <a:r>
              <a:rPr lang="en-US" sz="1961" dirty="0">
                <a:solidFill>
                  <a:srgbClr val="505050"/>
                </a:solidFill>
              </a:rPr>
              <a:t>Microsoft has assembled a team of marketing experts with one goal: To help make partner apps successful.</a:t>
            </a:r>
          </a:p>
          <a:p>
            <a:r>
              <a:rPr lang="en-US" sz="1961" dirty="0">
                <a:solidFill>
                  <a:srgbClr val="505050"/>
                </a:solidFill>
              </a:rPr>
              <a:t>Microsoft Go-To-Market Services are specially designed to help Independent Software Vendors (ISVs) achieve their launch and growth goals for apps built on the Microsoft platform.</a:t>
            </a:r>
          </a:p>
        </p:txBody>
      </p:sp>
      <p:sp>
        <p:nvSpPr>
          <p:cNvPr id="5" name="Rounded Rectangle 4"/>
          <p:cNvSpPr/>
          <p:nvPr/>
        </p:nvSpPr>
        <p:spPr bwMode="auto">
          <a:xfrm>
            <a:off x="902878" y="2637821"/>
            <a:ext cx="2868559" cy="1434397"/>
          </a:xfrm>
          <a:prstGeom prst="roundRect">
            <a:avLst>
              <a:gd name="adj" fmla="val 0"/>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bIns="89642" rtlCol="0" anchor="b" anchorCtr="0"/>
          <a:lstStyle/>
          <a:p>
            <a:pPr defTabSz="1194923"/>
            <a:r>
              <a:rPr lang="en-US" sz="1078" kern="0" dirty="0">
                <a:solidFill>
                  <a:srgbClr val="FFFFFF"/>
                </a:solidFill>
                <a:ea typeface="Segoe UI" pitchFamily="34" charset="0"/>
                <a:cs typeface="Segoe UI" pitchFamily="34" charset="0"/>
              </a:rPr>
              <a:t>Press Release Support</a:t>
            </a:r>
          </a:p>
          <a:p>
            <a:pPr defTabSz="1194923"/>
            <a:r>
              <a:rPr lang="en-US" sz="1078" kern="0" dirty="0">
                <a:solidFill>
                  <a:srgbClr val="FFFFFF"/>
                </a:solidFill>
                <a:ea typeface="Segoe UI" pitchFamily="34" charset="0"/>
                <a:cs typeface="Segoe UI" pitchFamily="34" charset="0"/>
              </a:rPr>
              <a:t>‘App of the Day’ Social Promotion</a:t>
            </a:r>
          </a:p>
          <a:p>
            <a:pPr defTabSz="1194923"/>
            <a:r>
              <a:rPr lang="en-US" sz="1078" kern="0" dirty="0">
                <a:solidFill>
                  <a:srgbClr val="FFFFFF"/>
                </a:solidFill>
                <a:ea typeface="Segoe UI" pitchFamily="34" charset="0"/>
                <a:cs typeface="Segoe UI" pitchFamily="34" charset="0"/>
              </a:rPr>
              <a:t>Microsoft Partner Apps Blog Post</a:t>
            </a:r>
          </a:p>
        </p:txBody>
      </p:sp>
      <p:sp>
        <p:nvSpPr>
          <p:cNvPr id="9" name="TextBox 8"/>
          <p:cNvSpPr txBox="1"/>
          <p:nvPr/>
        </p:nvSpPr>
        <p:spPr>
          <a:xfrm>
            <a:off x="1644982" y="2709607"/>
            <a:ext cx="1573078" cy="69397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pPr defTabSz="896348"/>
            <a:r>
              <a:rPr lang="en-US" altLang="zh-CN" sz="1961" b="1" dirty="0">
                <a:solidFill>
                  <a:srgbClr val="FFFFFF"/>
                </a:solidFill>
                <a:latin typeface="Segoe UI Light"/>
                <a:ea typeface="Segoe UI" pitchFamily="34" charset="0"/>
                <a:cs typeface="Segoe UI" pitchFamily="34" charset="0"/>
              </a:rPr>
              <a:t>Attract Customers</a:t>
            </a:r>
          </a:p>
        </p:txBody>
      </p:sp>
      <p:sp>
        <p:nvSpPr>
          <p:cNvPr id="14" name="Freeform 13"/>
          <p:cNvSpPr>
            <a:spLocks noEditPoints="1"/>
          </p:cNvSpPr>
          <p:nvPr/>
        </p:nvSpPr>
        <p:spPr bwMode="black">
          <a:xfrm>
            <a:off x="1061755" y="2803087"/>
            <a:ext cx="446425" cy="458234"/>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p>
            <a:pPr defTabSz="726147"/>
            <a:endParaRPr lang="en-US" sz="1274" kern="0" spc="-120" dirty="0">
              <a:solidFill>
                <a:srgbClr val="FFFFFF"/>
              </a:solidFill>
              <a:latin typeface="Segoe Light" pitchFamily="34" charset="0"/>
            </a:endParaRPr>
          </a:p>
        </p:txBody>
      </p:sp>
      <p:sp>
        <p:nvSpPr>
          <p:cNvPr id="6" name="Rounded Rectangle 5"/>
          <p:cNvSpPr/>
          <p:nvPr/>
        </p:nvSpPr>
        <p:spPr bwMode="auto">
          <a:xfrm>
            <a:off x="902878" y="4209668"/>
            <a:ext cx="2868559" cy="1434397"/>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89642" bIns="89642" rtlCol="0" anchor="b" anchorCtr="0"/>
          <a:lstStyle/>
          <a:p>
            <a:pPr defTabSz="1194923"/>
            <a:endParaRPr lang="en-US" sz="1176" kern="0" dirty="0">
              <a:solidFill>
                <a:srgbClr val="FFFFFF"/>
              </a:solidFill>
              <a:ea typeface="Segoe UI" pitchFamily="34" charset="0"/>
              <a:cs typeface="Segoe UI" pitchFamily="34" charset="0"/>
            </a:endParaRPr>
          </a:p>
          <a:p>
            <a:pPr defTabSz="1194923"/>
            <a:r>
              <a:rPr lang="en-US" sz="1078" kern="0" dirty="0">
                <a:solidFill>
                  <a:srgbClr val="FFFFFF"/>
                </a:solidFill>
                <a:ea typeface="Segoe UI" pitchFamily="34" charset="0"/>
                <a:cs typeface="Segoe UI" pitchFamily="34" charset="0"/>
              </a:rPr>
              <a:t>AppCatalog Listing</a:t>
            </a:r>
          </a:p>
          <a:p>
            <a:pPr defTabSz="1194923"/>
            <a:r>
              <a:rPr lang="en-US" sz="1078" kern="0" dirty="0">
                <a:solidFill>
                  <a:srgbClr val="FFFFFF"/>
                </a:solidFill>
                <a:ea typeface="Segoe UI" pitchFamily="34" charset="0"/>
                <a:cs typeface="Segoe UI" pitchFamily="34" charset="0"/>
              </a:rPr>
              <a:t>Cross-Border Readiness</a:t>
            </a:r>
          </a:p>
          <a:p>
            <a:pPr defTabSz="1194923"/>
            <a:r>
              <a:rPr lang="en-US" sz="1078" kern="0" dirty="0">
                <a:solidFill>
                  <a:srgbClr val="FFFFFF"/>
                </a:solidFill>
                <a:ea typeface="Segoe UI" pitchFamily="34" charset="0"/>
                <a:cs typeface="Segoe UI" pitchFamily="34" charset="0"/>
              </a:rPr>
              <a:t>Self-Service Marketing Resources</a:t>
            </a:r>
          </a:p>
        </p:txBody>
      </p:sp>
      <p:sp>
        <p:nvSpPr>
          <p:cNvPr id="7" name="TextBox 6"/>
          <p:cNvSpPr txBox="1"/>
          <p:nvPr/>
        </p:nvSpPr>
        <p:spPr>
          <a:xfrm>
            <a:off x="1650101" y="4307286"/>
            <a:ext cx="1777753" cy="69397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pPr defTabSz="896348"/>
            <a:r>
              <a:rPr lang="en-US" altLang="zh-CN" sz="1961" b="1" dirty="0">
                <a:solidFill>
                  <a:srgbClr val="FFFFFF"/>
                </a:solidFill>
                <a:latin typeface="Segoe UI Light"/>
                <a:ea typeface="Segoe UI" pitchFamily="34" charset="0"/>
                <a:cs typeface="Segoe UI" pitchFamily="34" charset="0"/>
              </a:rPr>
              <a:t>Accelerate Growth</a:t>
            </a:r>
          </a:p>
        </p:txBody>
      </p:sp>
      <p:sp>
        <p:nvSpPr>
          <p:cNvPr id="24" name="Freeform 24"/>
          <p:cNvSpPr>
            <a:spLocks noEditPoints="1"/>
          </p:cNvSpPr>
          <p:nvPr/>
        </p:nvSpPr>
        <p:spPr bwMode="black">
          <a:xfrm>
            <a:off x="1031743" y="4352086"/>
            <a:ext cx="506447" cy="604369"/>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386"/>
            <a:endParaRPr lang="en-US" sz="1568" kern="0">
              <a:solidFill>
                <a:srgbClr val="FFFFFF"/>
              </a:solidFill>
            </a:endParaRPr>
          </a:p>
        </p:txBody>
      </p:sp>
      <p:sp>
        <p:nvSpPr>
          <p:cNvPr id="4" name="Rounded Rectangle 3"/>
          <p:cNvSpPr/>
          <p:nvPr/>
        </p:nvSpPr>
        <p:spPr bwMode="auto">
          <a:xfrm>
            <a:off x="3924542" y="4210785"/>
            <a:ext cx="2868559" cy="1433281"/>
          </a:xfrm>
          <a:prstGeom prst="roundRect">
            <a:avLst>
              <a:gd name="adj" fmla="val 0"/>
            </a:avLst>
          </a:prstGeom>
          <a:solidFill>
            <a:srgbClr val="BAD80A"/>
          </a:solidFill>
          <a:ln>
            <a:noFill/>
          </a:ln>
        </p:spPr>
        <p:style>
          <a:lnRef idx="2">
            <a:schemeClr val="accent3">
              <a:shade val="50000"/>
            </a:schemeClr>
          </a:lnRef>
          <a:fillRef idx="1">
            <a:schemeClr val="accent3"/>
          </a:fillRef>
          <a:effectRef idx="0">
            <a:schemeClr val="accent3"/>
          </a:effectRef>
          <a:fontRef idx="minor">
            <a:schemeClr val="lt1"/>
          </a:fontRef>
        </p:style>
        <p:txBody>
          <a:bodyPr lIns="89642" bIns="89642" rtlCol="0" anchor="b" anchorCtr="0"/>
          <a:lstStyle/>
          <a:p>
            <a:pPr defTabSz="1194923"/>
            <a:r>
              <a:rPr lang="en-US" sz="1078" kern="0" dirty="0">
                <a:solidFill>
                  <a:srgbClr val="FFFFFF"/>
                </a:solidFill>
                <a:ea typeface="Segoe UI" pitchFamily="34" charset="0"/>
                <a:cs typeface="Segoe UI" pitchFamily="34" charset="0"/>
              </a:rPr>
              <a:t>GTM Partner Newsletter</a:t>
            </a:r>
          </a:p>
          <a:p>
            <a:pPr defTabSz="1194923"/>
            <a:r>
              <a:rPr lang="en-US" sz="1078" kern="0" dirty="0">
                <a:solidFill>
                  <a:srgbClr val="FFFFFF"/>
                </a:solidFill>
                <a:ea typeface="Segoe UI" pitchFamily="34" charset="0"/>
                <a:cs typeface="Segoe UI" pitchFamily="34" charset="0"/>
              </a:rPr>
              <a:t>GTM Partner Community Call </a:t>
            </a:r>
          </a:p>
        </p:txBody>
      </p:sp>
      <p:sp>
        <p:nvSpPr>
          <p:cNvPr id="11" name="TextBox 10"/>
          <p:cNvSpPr txBox="1"/>
          <p:nvPr/>
        </p:nvSpPr>
        <p:spPr>
          <a:xfrm>
            <a:off x="4685869" y="4307286"/>
            <a:ext cx="1573078" cy="69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pPr defTabSz="896348"/>
            <a:r>
              <a:rPr lang="en-US" altLang="zh-CN" sz="1961" b="1" dirty="0">
                <a:solidFill>
                  <a:srgbClr val="FFFFFF"/>
                </a:solidFill>
                <a:latin typeface="Segoe UI Light"/>
                <a:ea typeface="Segoe UI" pitchFamily="34" charset="0"/>
                <a:cs typeface="Segoe UI" pitchFamily="34" charset="0"/>
              </a:rPr>
              <a:t>Expand Partnership</a:t>
            </a:r>
          </a:p>
        </p:txBody>
      </p:sp>
      <p:sp>
        <p:nvSpPr>
          <p:cNvPr id="25" name="Freeform 64"/>
          <p:cNvSpPr>
            <a:spLocks noEditPoints="1"/>
          </p:cNvSpPr>
          <p:nvPr/>
        </p:nvSpPr>
        <p:spPr bwMode="black">
          <a:xfrm>
            <a:off x="4108112" y="4410636"/>
            <a:ext cx="462670" cy="398309"/>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386"/>
            <a:endParaRPr lang="en-US" sz="1568" kern="0">
              <a:solidFill>
                <a:srgbClr val="FFFFFF"/>
              </a:solidFill>
            </a:endParaRPr>
          </a:p>
        </p:txBody>
      </p:sp>
      <p:sp>
        <p:nvSpPr>
          <p:cNvPr id="12" name="Rounded Rectangle 11"/>
          <p:cNvSpPr/>
          <p:nvPr/>
        </p:nvSpPr>
        <p:spPr bwMode="auto">
          <a:xfrm>
            <a:off x="3924542" y="2637821"/>
            <a:ext cx="2868559" cy="1434397"/>
          </a:xfrm>
          <a:prstGeom prst="roundRect">
            <a:avLst>
              <a:gd name="adj" fmla="val 0"/>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bIns="89642" rtlCol="0" anchor="b" anchorCtr="0"/>
          <a:lstStyle/>
          <a:p>
            <a:pPr defTabSz="1194923"/>
            <a:r>
              <a:rPr lang="en-US" sz="1078" kern="0" dirty="0">
                <a:solidFill>
                  <a:srgbClr val="FFFFFF"/>
                </a:solidFill>
                <a:ea typeface="Segoe UI" pitchFamily="34" charset="0"/>
                <a:cs typeface="Segoe UI" pitchFamily="34" charset="0"/>
              </a:rPr>
              <a:t>Mini-Case Study</a:t>
            </a:r>
          </a:p>
          <a:p>
            <a:pPr defTabSz="1194923"/>
            <a:r>
              <a:rPr lang="en-US" sz="1078" kern="0" dirty="0">
                <a:solidFill>
                  <a:srgbClr val="FFFFFF"/>
                </a:solidFill>
                <a:ea typeface="Segoe UI" pitchFamily="34" charset="0"/>
                <a:cs typeface="Segoe UI" pitchFamily="34" charset="0"/>
              </a:rPr>
              <a:t>Co-Branded Datasheet </a:t>
            </a:r>
          </a:p>
        </p:txBody>
      </p:sp>
      <p:sp>
        <p:nvSpPr>
          <p:cNvPr id="13" name="TextBox 12"/>
          <p:cNvSpPr txBox="1"/>
          <p:nvPr/>
        </p:nvSpPr>
        <p:spPr>
          <a:xfrm>
            <a:off x="4680536" y="2745553"/>
            <a:ext cx="1726514" cy="69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pPr defTabSz="896348"/>
            <a:r>
              <a:rPr lang="en-US" altLang="zh-CN" sz="1961" b="1" dirty="0">
                <a:solidFill>
                  <a:srgbClr val="FFFFFF"/>
                </a:solidFill>
                <a:latin typeface="Segoe UI Light"/>
                <a:ea typeface="Segoe UI" pitchFamily="34" charset="0"/>
                <a:cs typeface="Segoe UI" pitchFamily="34" charset="0"/>
              </a:rPr>
              <a:t>Engage Customers</a:t>
            </a:r>
          </a:p>
        </p:txBody>
      </p:sp>
      <p:sp>
        <p:nvSpPr>
          <p:cNvPr id="26" name="Freeform 30"/>
          <p:cNvSpPr>
            <a:spLocks noEditPoints="1"/>
          </p:cNvSpPr>
          <p:nvPr/>
        </p:nvSpPr>
        <p:spPr bwMode="black">
          <a:xfrm>
            <a:off x="4083419" y="2844809"/>
            <a:ext cx="462670" cy="497885"/>
          </a:xfrm>
          <a:custGeom>
            <a:avLst/>
            <a:gdLst>
              <a:gd name="T0" fmla="*/ 0 w 300"/>
              <a:gd name="T1" fmla="*/ 150 h 300"/>
              <a:gd name="T2" fmla="*/ 300 w 300"/>
              <a:gd name="T3" fmla="*/ 150 h 300"/>
              <a:gd name="T4" fmla="*/ 217 w 300"/>
              <a:gd name="T5" fmla="*/ 258 h 300"/>
              <a:gd name="T6" fmla="*/ 207 w 300"/>
              <a:gd name="T7" fmla="*/ 256 h 300"/>
              <a:gd name="T8" fmla="*/ 154 w 300"/>
              <a:gd name="T9" fmla="*/ 277 h 300"/>
              <a:gd name="T10" fmla="*/ 146 w 300"/>
              <a:gd name="T11" fmla="*/ 255 h 300"/>
              <a:gd name="T12" fmla="*/ 89 w 300"/>
              <a:gd name="T13" fmla="*/ 262 h 300"/>
              <a:gd name="T14" fmla="*/ 87 w 300"/>
              <a:gd name="T15" fmla="*/ 252 h 300"/>
              <a:gd name="T16" fmla="*/ 41 w 300"/>
              <a:gd name="T17" fmla="*/ 217 h 300"/>
              <a:gd name="T18" fmla="*/ 44 w 300"/>
              <a:gd name="T19" fmla="*/ 206 h 300"/>
              <a:gd name="T20" fmla="*/ 22 w 300"/>
              <a:gd name="T21" fmla="*/ 153 h 300"/>
              <a:gd name="T22" fmla="*/ 51 w 300"/>
              <a:gd name="T23" fmla="*/ 146 h 300"/>
              <a:gd name="T24" fmla="*/ 38 w 300"/>
              <a:gd name="T25" fmla="*/ 89 h 300"/>
              <a:gd name="T26" fmla="*/ 48 w 300"/>
              <a:gd name="T27" fmla="*/ 86 h 300"/>
              <a:gd name="T28" fmla="*/ 83 w 300"/>
              <a:gd name="T29" fmla="*/ 41 h 300"/>
              <a:gd name="T30" fmla="*/ 93 w 300"/>
              <a:gd name="T31" fmla="*/ 44 h 300"/>
              <a:gd name="T32" fmla="*/ 146 w 300"/>
              <a:gd name="T33" fmla="*/ 22 h 300"/>
              <a:gd name="T34" fmla="*/ 154 w 300"/>
              <a:gd name="T35" fmla="*/ 45 h 300"/>
              <a:gd name="T36" fmla="*/ 210 w 300"/>
              <a:gd name="T37" fmla="*/ 37 h 300"/>
              <a:gd name="T38" fmla="*/ 213 w 300"/>
              <a:gd name="T39" fmla="*/ 48 h 300"/>
              <a:gd name="T40" fmla="*/ 258 w 300"/>
              <a:gd name="T41" fmla="*/ 83 h 300"/>
              <a:gd name="T42" fmla="*/ 256 w 300"/>
              <a:gd name="T43" fmla="*/ 93 h 300"/>
              <a:gd name="T44" fmla="*/ 277 w 300"/>
              <a:gd name="T45" fmla="*/ 146 h 300"/>
              <a:gd name="T46" fmla="*/ 255 w 300"/>
              <a:gd name="T47" fmla="*/ 153 h 300"/>
              <a:gd name="T48" fmla="*/ 262 w 300"/>
              <a:gd name="T49" fmla="*/ 210 h 300"/>
              <a:gd name="T50" fmla="*/ 252 w 300"/>
              <a:gd name="T51" fmla="*/ 213 h 300"/>
              <a:gd name="T52" fmla="*/ 217 w 300"/>
              <a:gd name="T53" fmla="*/ 258 h 300"/>
              <a:gd name="T54" fmla="*/ 141 w 300"/>
              <a:gd name="T55" fmla="*/ 158 h 300"/>
              <a:gd name="T56" fmla="*/ 158 w 300"/>
              <a:gd name="T57" fmla="*/ 141 h 300"/>
              <a:gd name="T58" fmla="*/ 211 w 300"/>
              <a:gd name="T59" fmla="*/ 88 h 300"/>
              <a:gd name="T60" fmla="*/ 125 w 300"/>
              <a:gd name="T61" fmla="*/ 132 h 300"/>
              <a:gd name="T62" fmla="*/ 168 w 300"/>
              <a:gd name="T63" fmla="*/ 174 h 300"/>
              <a:gd name="T64" fmla="*/ 211 w 300"/>
              <a:gd name="T65" fmla="*/ 88 h 300"/>
              <a:gd name="T66" fmla="*/ 135 w 300"/>
              <a:gd name="T67" fmla="*/ 135 h 300"/>
              <a:gd name="T68" fmla="*/ 165 w 300"/>
              <a:gd name="T69" fmla="*/ 1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217" y="258"/>
                </a:moveTo>
                <a:cubicBezTo>
                  <a:pt x="213" y="252"/>
                  <a:pt x="213" y="252"/>
                  <a:pt x="213" y="252"/>
                </a:cubicBezTo>
                <a:cubicBezTo>
                  <a:pt x="207" y="256"/>
                  <a:pt x="207" y="256"/>
                  <a:pt x="207" y="256"/>
                </a:cubicBezTo>
                <a:cubicBezTo>
                  <a:pt x="210" y="262"/>
                  <a:pt x="210" y="262"/>
                  <a:pt x="210" y="262"/>
                </a:cubicBezTo>
                <a:cubicBezTo>
                  <a:pt x="193" y="271"/>
                  <a:pt x="174" y="276"/>
                  <a:pt x="154" y="277"/>
                </a:cubicBezTo>
                <a:cubicBezTo>
                  <a:pt x="154" y="255"/>
                  <a:pt x="154" y="255"/>
                  <a:pt x="154" y="255"/>
                </a:cubicBezTo>
                <a:cubicBezTo>
                  <a:pt x="146" y="255"/>
                  <a:pt x="146" y="255"/>
                  <a:pt x="146" y="255"/>
                </a:cubicBezTo>
                <a:cubicBezTo>
                  <a:pt x="146" y="277"/>
                  <a:pt x="146" y="277"/>
                  <a:pt x="146" y="277"/>
                </a:cubicBezTo>
                <a:cubicBezTo>
                  <a:pt x="126" y="276"/>
                  <a:pt x="106" y="271"/>
                  <a:pt x="89" y="262"/>
                </a:cubicBezTo>
                <a:cubicBezTo>
                  <a:pt x="93" y="256"/>
                  <a:pt x="93" y="256"/>
                  <a:pt x="93" y="256"/>
                </a:cubicBezTo>
                <a:cubicBezTo>
                  <a:pt x="87" y="252"/>
                  <a:pt x="87" y="252"/>
                  <a:pt x="87" y="252"/>
                </a:cubicBezTo>
                <a:cubicBezTo>
                  <a:pt x="83" y="258"/>
                  <a:pt x="83" y="258"/>
                  <a:pt x="83" y="258"/>
                </a:cubicBezTo>
                <a:cubicBezTo>
                  <a:pt x="66" y="248"/>
                  <a:pt x="52" y="233"/>
                  <a:pt x="41" y="217"/>
                </a:cubicBezTo>
                <a:cubicBezTo>
                  <a:pt x="48" y="213"/>
                  <a:pt x="48" y="213"/>
                  <a:pt x="48" y="213"/>
                </a:cubicBezTo>
                <a:cubicBezTo>
                  <a:pt x="44" y="206"/>
                  <a:pt x="44" y="206"/>
                  <a:pt x="44" y="206"/>
                </a:cubicBezTo>
                <a:cubicBezTo>
                  <a:pt x="38" y="210"/>
                  <a:pt x="38" y="210"/>
                  <a:pt x="38" y="210"/>
                </a:cubicBezTo>
                <a:cubicBezTo>
                  <a:pt x="28" y="193"/>
                  <a:pt x="23" y="174"/>
                  <a:pt x="22" y="153"/>
                </a:cubicBezTo>
                <a:cubicBezTo>
                  <a:pt x="51" y="153"/>
                  <a:pt x="51" y="153"/>
                  <a:pt x="51" y="153"/>
                </a:cubicBezTo>
                <a:cubicBezTo>
                  <a:pt x="51" y="146"/>
                  <a:pt x="51" y="146"/>
                  <a:pt x="51" y="146"/>
                </a:cubicBezTo>
                <a:cubicBezTo>
                  <a:pt x="22" y="146"/>
                  <a:pt x="22" y="146"/>
                  <a:pt x="22" y="146"/>
                </a:cubicBezTo>
                <a:cubicBezTo>
                  <a:pt x="23" y="125"/>
                  <a:pt x="28" y="106"/>
                  <a:pt x="38" y="89"/>
                </a:cubicBezTo>
                <a:cubicBezTo>
                  <a:pt x="44" y="93"/>
                  <a:pt x="44" y="93"/>
                  <a:pt x="44" y="93"/>
                </a:cubicBezTo>
                <a:cubicBezTo>
                  <a:pt x="48" y="86"/>
                  <a:pt x="48" y="86"/>
                  <a:pt x="48" y="86"/>
                </a:cubicBezTo>
                <a:cubicBezTo>
                  <a:pt x="41" y="83"/>
                  <a:pt x="41" y="83"/>
                  <a:pt x="41" y="83"/>
                </a:cubicBezTo>
                <a:cubicBezTo>
                  <a:pt x="52" y="66"/>
                  <a:pt x="66" y="52"/>
                  <a:pt x="83" y="41"/>
                </a:cubicBezTo>
                <a:cubicBezTo>
                  <a:pt x="87" y="48"/>
                  <a:pt x="87" y="48"/>
                  <a:pt x="87" y="48"/>
                </a:cubicBezTo>
                <a:cubicBezTo>
                  <a:pt x="93" y="44"/>
                  <a:pt x="93" y="44"/>
                  <a:pt x="93" y="44"/>
                </a:cubicBezTo>
                <a:cubicBezTo>
                  <a:pt x="89" y="37"/>
                  <a:pt x="89" y="37"/>
                  <a:pt x="89" y="37"/>
                </a:cubicBezTo>
                <a:cubicBezTo>
                  <a:pt x="106" y="28"/>
                  <a:pt x="126" y="23"/>
                  <a:pt x="146" y="22"/>
                </a:cubicBezTo>
                <a:cubicBezTo>
                  <a:pt x="146" y="45"/>
                  <a:pt x="146" y="45"/>
                  <a:pt x="146" y="45"/>
                </a:cubicBezTo>
                <a:cubicBezTo>
                  <a:pt x="154" y="45"/>
                  <a:pt x="154" y="45"/>
                  <a:pt x="154" y="45"/>
                </a:cubicBezTo>
                <a:cubicBezTo>
                  <a:pt x="154" y="22"/>
                  <a:pt x="154" y="22"/>
                  <a:pt x="154" y="22"/>
                </a:cubicBezTo>
                <a:cubicBezTo>
                  <a:pt x="174" y="23"/>
                  <a:pt x="193" y="28"/>
                  <a:pt x="210" y="37"/>
                </a:cubicBezTo>
                <a:cubicBezTo>
                  <a:pt x="207" y="44"/>
                  <a:pt x="207" y="44"/>
                  <a:pt x="207" y="44"/>
                </a:cubicBezTo>
                <a:cubicBezTo>
                  <a:pt x="213" y="48"/>
                  <a:pt x="213" y="48"/>
                  <a:pt x="213" y="48"/>
                </a:cubicBezTo>
                <a:cubicBezTo>
                  <a:pt x="217" y="41"/>
                  <a:pt x="217" y="41"/>
                  <a:pt x="217" y="41"/>
                </a:cubicBezTo>
                <a:cubicBezTo>
                  <a:pt x="234" y="52"/>
                  <a:pt x="248" y="66"/>
                  <a:pt x="258" y="83"/>
                </a:cubicBezTo>
                <a:cubicBezTo>
                  <a:pt x="252" y="86"/>
                  <a:pt x="252" y="86"/>
                  <a:pt x="252" y="86"/>
                </a:cubicBezTo>
                <a:cubicBezTo>
                  <a:pt x="256" y="93"/>
                  <a:pt x="256" y="93"/>
                  <a:pt x="256" y="93"/>
                </a:cubicBezTo>
                <a:cubicBezTo>
                  <a:pt x="262" y="89"/>
                  <a:pt x="262" y="89"/>
                  <a:pt x="262" y="89"/>
                </a:cubicBezTo>
                <a:cubicBezTo>
                  <a:pt x="271" y="106"/>
                  <a:pt x="277" y="125"/>
                  <a:pt x="277" y="146"/>
                </a:cubicBezTo>
                <a:cubicBezTo>
                  <a:pt x="255" y="146"/>
                  <a:pt x="255" y="146"/>
                  <a:pt x="255" y="146"/>
                </a:cubicBezTo>
                <a:cubicBezTo>
                  <a:pt x="255" y="153"/>
                  <a:pt x="255" y="153"/>
                  <a:pt x="255" y="153"/>
                </a:cubicBezTo>
                <a:cubicBezTo>
                  <a:pt x="277" y="153"/>
                  <a:pt x="277" y="153"/>
                  <a:pt x="277" y="153"/>
                </a:cubicBezTo>
                <a:cubicBezTo>
                  <a:pt x="276" y="174"/>
                  <a:pt x="271" y="193"/>
                  <a:pt x="262" y="210"/>
                </a:cubicBezTo>
                <a:cubicBezTo>
                  <a:pt x="256" y="206"/>
                  <a:pt x="256" y="206"/>
                  <a:pt x="256" y="206"/>
                </a:cubicBezTo>
                <a:cubicBezTo>
                  <a:pt x="252" y="213"/>
                  <a:pt x="252" y="213"/>
                  <a:pt x="252" y="213"/>
                </a:cubicBezTo>
                <a:cubicBezTo>
                  <a:pt x="258" y="217"/>
                  <a:pt x="258" y="217"/>
                  <a:pt x="258" y="217"/>
                </a:cubicBezTo>
                <a:cubicBezTo>
                  <a:pt x="248" y="233"/>
                  <a:pt x="234" y="248"/>
                  <a:pt x="217" y="258"/>
                </a:cubicBezTo>
                <a:close/>
                <a:moveTo>
                  <a:pt x="158" y="158"/>
                </a:moveTo>
                <a:cubicBezTo>
                  <a:pt x="154" y="163"/>
                  <a:pt x="146" y="163"/>
                  <a:pt x="141" y="158"/>
                </a:cubicBezTo>
                <a:cubicBezTo>
                  <a:pt x="137" y="154"/>
                  <a:pt x="137" y="146"/>
                  <a:pt x="141" y="141"/>
                </a:cubicBezTo>
                <a:cubicBezTo>
                  <a:pt x="146" y="137"/>
                  <a:pt x="154" y="137"/>
                  <a:pt x="158" y="141"/>
                </a:cubicBezTo>
                <a:cubicBezTo>
                  <a:pt x="163" y="146"/>
                  <a:pt x="163" y="154"/>
                  <a:pt x="158" y="158"/>
                </a:cubicBezTo>
                <a:close/>
                <a:moveTo>
                  <a:pt x="211" y="88"/>
                </a:moveTo>
                <a:cubicBezTo>
                  <a:pt x="134" y="123"/>
                  <a:pt x="134" y="123"/>
                  <a:pt x="134" y="123"/>
                </a:cubicBezTo>
                <a:cubicBezTo>
                  <a:pt x="125" y="132"/>
                  <a:pt x="125" y="132"/>
                  <a:pt x="125" y="132"/>
                </a:cubicBezTo>
                <a:cubicBezTo>
                  <a:pt x="88" y="211"/>
                  <a:pt x="88" y="211"/>
                  <a:pt x="88" y="211"/>
                </a:cubicBezTo>
                <a:cubicBezTo>
                  <a:pt x="168" y="174"/>
                  <a:pt x="168" y="174"/>
                  <a:pt x="168" y="174"/>
                </a:cubicBezTo>
                <a:cubicBezTo>
                  <a:pt x="176" y="166"/>
                  <a:pt x="176" y="166"/>
                  <a:pt x="176" y="166"/>
                </a:cubicBezTo>
                <a:lnTo>
                  <a:pt x="211" y="88"/>
                </a:lnTo>
                <a:close/>
                <a:moveTo>
                  <a:pt x="135" y="165"/>
                </a:moveTo>
                <a:cubicBezTo>
                  <a:pt x="127" y="156"/>
                  <a:pt x="127" y="143"/>
                  <a:pt x="135" y="135"/>
                </a:cubicBezTo>
                <a:cubicBezTo>
                  <a:pt x="143" y="127"/>
                  <a:pt x="156" y="127"/>
                  <a:pt x="165" y="135"/>
                </a:cubicBezTo>
                <a:cubicBezTo>
                  <a:pt x="173" y="143"/>
                  <a:pt x="173" y="156"/>
                  <a:pt x="165" y="165"/>
                </a:cubicBezTo>
                <a:cubicBezTo>
                  <a:pt x="156" y="173"/>
                  <a:pt x="143" y="173"/>
                  <a:pt x="135" y="165"/>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386"/>
            <a:endParaRPr lang="en-US" sz="1568" kern="0">
              <a:solidFill>
                <a:srgbClr val="FFFFFF"/>
              </a:soli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1929" y="2637821"/>
            <a:ext cx="4163216" cy="3006245"/>
          </a:xfrm>
          <a:prstGeom prst="rect">
            <a:avLst/>
          </a:prstGeom>
        </p:spPr>
      </p:pic>
      <p:sp>
        <p:nvSpPr>
          <p:cNvPr id="27" name="Rectangle 26"/>
          <p:cNvSpPr/>
          <p:nvPr>
            <p:custDataLst>
              <p:tags r:id="rId1"/>
            </p:custDataLst>
          </p:nvPr>
        </p:nvSpPr>
        <p:spPr>
          <a:xfrm>
            <a:off x="867" y="487"/>
            <a:ext cx="12190269" cy="1259278"/>
          </a:xfrm>
          <a:prstGeom prst="rect">
            <a:avLst/>
          </a:prstGeom>
          <a:solidFill>
            <a:srgbClr val="321450"/>
          </a:solidFill>
          <a:ln>
            <a:noFill/>
          </a:ln>
          <a:effectLst/>
        </p:spPr>
        <p:style>
          <a:lnRef idx="1">
            <a:schemeClr val="accent1"/>
          </a:lnRef>
          <a:fillRef idx="3">
            <a:schemeClr val="accent1"/>
          </a:fillRef>
          <a:effectRef idx="2">
            <a:schemeClr val="accent1"/>
          </a:effectRef>
          <a:fontRef idx="minor">
            <a:schemeClr val="lt1"/>
          </a:fontRef>
        </p:style>
        <p:txBody>
          <a:bodyPr lIns="93234" tIns="46617" rIns="93234" bIns="46617" rtlCol="0" anchor="ctr" anchorCtr="0"/>
          <a:lstStyle/>
          <a:p>
            <a:pPr marL="182845" defTabSz="932223">
              <a:spcBef>
                <a:spcPts val="600"/>
              </a:spcBef>
            </a:pPr>
            <a:r>
              <a:rPr lang="en-US" sz="4803" kern="0" dirty="0">
                <a:solidFill>
                  <a:srgbClr val="FFFFFF"/>
                </a:solidFill>
                <a:latin typeface="Segoe UI Light" panose="020B0502040204020203" pitchFamily="34" charset="0"/>
                <a:cs typeface="Segoe UI Light" panose="020B0502040204020203" pitchFamily="34" charset="0"/>
              </a:rPr>
              <a:t>Microsoft Go-To-Market Overview</a:t>
            </a:r>
          </a:p>
        </p:txBody>
      </p:sp>
      <p:sp>
        <p:nvSpPr>
          <p:cNvPr id="10" name="TextBox 9"/>
          <p:cNvSpPr txBox="1"/>
          <p:nvPr/>
        </p:nvSpPr>
        <p:spPr>
          <a:xfrm>
            <a:off x="11699520" y="6404925"/>
            <a:ext cx="492481" cy="452590"/>
          </a:xfrm>
          <a:prstGeom prst="rect">
            <a:avLst/>
          </a:prstGeom>
          <a:noFill/>
        </p:spPr>
        <p:txBody>
          <a:bodyPr wrap="square" lIns="179285" tIns="143428" rIns="179285" bIns="143428" rtlCol="0">
            <a:spAutoFit/>
          </a:bodyPr>
          <a:lstStyle/>
          <a:p>
            <a:pPr defTabSz="896386">
              <a:lnSpc>
                <a:spcPct val="90000"/>
              </a:lnSpc>
            </a:pPr>
            <a:fld id="{BF4A3464-70BB-49C0-A77A-7B4DE01FEC15}" type="slidenum">
              <a:rPr lang="en-US" sz="1078" kern="0">
                <a:gradFill>
                  <a:gsLst>
                    <a:gs pos="2917">
                      <a:schemeClr val="tx1"/>
                    </a:gs>
                    <a:gs pos="30000">
                      <a:schemeClr val="tx1"/>
                    </a:gs>
                  </a:gsLst>
                  <a:lin ang="5400000" scaled="0"/>
                </a:gradFill>
              </a:rPr>
              <a:pPr defTabSz="896386">
                <a:lnSpc>
                  <a:spcPct val="90000"/>
                </a:lnSpc>
              </a:pPr>
              <a:t>7</a:t>
            </a:fld>
            <a:endParaRPr lang="en-US" sz="1078" kern="0" dirty="0">
              <a:gradFill>
                <a:gsLst>
                  <a:gs pos="2917">
                    <a:schemeClr val="tx1"/>
                  </a:gs>
                  <a:gs pos="30000">
                    <a:schemeClr val="tx1"/>
                  </a:gs>
                </a:gsLst>
                <a:lin ang="5400000" scaled="0"/>
              </a:gradFill>
            </a:endParaRPr>
          </a:p>
        </p:txBody>
      </p:sp>
      <p:sp>
        <p:nvSpPr>
          <p:cNvPr id="23" name="Text Box 3"/>
          <p:cNvSpPr txBox="1">
            <a:spLocks noChangeArrowheads="1"/>
          </p:cNvSpPr>
          <p:nvPr/>
        </p:nvSpPr>
        <p:spPr bwMode="blackWhite">
          <a:xfrm>
            <a:off x="158667" y="6449841"/>
            <a:ext cx="11657377" cy="31681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kern="0" dirty="0">
                <a:solidFill>
                  <a:srgbClr val="505050">
                    <a:lumMod val="60000"/>
                    <a:lumOff val="40000"/>
                  </a:srgbClr>
                </a:solidFill>
                <a:cs typeface="Segoe UI" pitchFamily="34" charset="0"/>
              </a:rPr>
              <a:t>© 2015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2" name="Text Placeholder 2"/>
          <p:cNvSpPr txBox="1">
            <a:spLocks/>
          </p:cNvSpPr>
          <p:nvPr/>
        </p:nvSpPr>
        <p:spPr>
          <a:xfrm>
            <a:off x="270106" y="5873964"/>
            <a:ext cx="11429414" cy="452590"/>
          </a:xfrm>
          <a:prstGeom prst="rect">
            <a:avLst/>
          </a:prstGeom>
          <a:solidFill>
            <a:srgbClr val="FFFFFF">
              <a:alpha val="69804"/>
            </a:srgbClr>
          </a:solid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961" dirty="0">
                <a:solidFill>
                  <a:srgbClr val="505050"/>
                </a:solidFill>
              </a:rPr>
              <a:t>Email </a:t>
            </a:r>
            <a:r>
              <a:rPr lang="en-US" sz="1961" dirty="0">
                <a:gradFill>
                  <a:gsLst>
                    <a:gs pos="2917">
                      <a:srgbClr val="505050"/>
                    </a:gs>
                    <a:gs pos="30000">
                      <a:srgbClr val="505050"/>
                    </a:gs>
                  </a:gsLst>
                  <a:lin ang="5400000" scaled="0"/>
                </a:gradFill>
                <a:hlinkClick r:id="rId4"/>
              </a:rPr>
              <a:t>MicrosoftGTM@Microsoft.com</a:t>
            </a:r>
            <a:r>
              <a:rPr lang="en-US" sz="1961" dirty="0">
                <a:gradFill>
                  <a:gsLst>
                    <a:gs pos="2917">
                      <a:srgbClr val="505050"/>
                    </a:gs>
                    <a:gs pos="30000">
                      <a:srgbClr val="505050"/>
                    </a:gs>
                  </a:gsLst>
                  <a:lin ang="5400000" scaled="0"/>
                </a:gradFill>
              </a:rPr>
              <a:t> and visit </a:t>
            </a:r>
            <a:r>
              <a:rPr lang="en-US" sz="1961" dirty="0">
                <a:gradFill>
                  <a:gsLst>
                    <a:gs pos="2917">
                      <a:srgbClr val="505050"/>
                    </a:gs>
                    <a:gs pos="30000">
                      <a:srgbClr val="505050"/>
                    </a:gs>
                  </a:gsLst>
                  <a:lin ang="5400000" scaled="0"/>
                </a:gradFill>
                <a:hlinkClick r:id="rId5"/>
              </a:rPr>
              <a:t>www.MicrosoftGoToMarket.com</a:t>
            </a:r>
            <a:r>
              <a:rPr lang="en-US" sz="1961" dirty="0">
                <a:gradFill>
                  <a:gsLst>
                    <a:gs pos="2917">
                      <a:srgbClr val="505050"/>
                    </a:gs>
                    <a:gs pos="30000">
                      <a:srgbClr val="505050"/>
                    </a:gs>
                  </a:gsLst>
                  <a:lin ang="5400000" scaled="0"/>
                </a:gradFill>
              </a:rPr>
              <a:t> </a:t>
            </a:r>
            <a:r>
              <a:rPr lang="en-US" sz="1961" dirty="0">
                <a:solidFill>
                  <a:srgbClr val="505050"/>
                </a:solidFill>
              </a:rPr>
              <a:t>to get started.</a:t>
            </a:r>
          </a:p>
        </p:txBody>
      </p:sp>
    </p:spTree>
    <p:extLst>
      <p:ext uri="{BB962C8B-B14F-4D97-AF65-F5344CB8AC3E}">
        <p14:creationId xmlns:p14="http://schemas.microsoft.com/office/powerpoint/2010/main" val="31877982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2098" name="think-cell Slide" r:id="rId5" imgW="270" imgH="270" progId="TCLayout.ActiveDocument.1">
                  <p:embed/>
                </p:oleObj>
              </mc:Choice>
              <mc:Fallback>
                <p:oleObj name="think-cell Slide" r:id="rId5" imgW="270" imgH="270" progId="TCLayout.ActiveDocument.1">
                  <p:embed/>
                  <p:pic>
                    <p:nvPicPr>
                      <p:cNvPr id="8" name="Object 7" hidden="1"/>
                      <p:cNvPicPr/>
                      <p:nvPr/>
                    </p:nvPicPr>
                    <p:blipFill>
                      <a:blip r:embed="rId6"/>
                      <a:stretch>
                        <a:fillRect/>
                      </a:stretch>
                    </p:blipFill>
                    <p:spPr>
                      <a:xfrm>
                        <a:off x="1558" y="2044"/>
                        <a:ext cx="1556" cy="1556"/>
                      </a:xfrm>
                      <a:prstGeom prst="rect">
                        <a:avLst/>
                      </a:prstGeom>
                    </p:spPr>
                  </p:pic>
                </p:oleObj>
              </mc:Fallback>
            </mc:AlternateContent>
          </a:graphicData>
        </a:graphic>
      </p:graphicFrame>
      <p:sp>
        <p:nvSpPr>
          <p:cNvPr id="9" name="Title 8"/>
          <p:cNvSpPr>
            <a:spLocks noGrp="1"/>
          </p:cNvSpPr>
          <p:nvPr>
            <p:ph type="title"/>
          </p:nvPr>
        </p:nvSpPr>
        <p:spPr/>
        <p:txBody>
          <a:bodyPr/>
          <a:lstStyle/>
          <a:p>
            <a:r>
              <a:rPr lang="en-IN" dirty="0"/>
              <a:t>Microsoft DX and ISV Partnership</a:t>
            </a:r>
          </a:p>
        </p:txBody>
      </p:sp>
      <p:sp>
        <p:nvSpPr>
          <p:cNvPr id="6" name="Rectangle 5"/>
          <p:cNvSpPr/>
          <p:nvPr/>
        </p:nvSpPr>
        <p:spPr bwMode="auto">
          <a:xfrm>
            <a:off x="459607" y="1439668"/>
            <a:ext cx="3760786" cy="4971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dirty="0">
                <a:ln>
                  <a:noFill/>
                </a:ln>
                <a:solidFill>
                  <a:schemeClr val="bg1">
                    <a:lumMod val="95000"/>
                  </a:schemeClr>
                </a:solidFill>
                <a:effectLst/>
                <a:uLnTx/>
                <a:uFillTx/>
                <a:latin typeface="+mj-lt"/>
                <a:ea typeface="Segoe UI" pitchFamily="34" charset="0"/>
                <a:cs typeface="Segoe UI" pitchFamily="34" charset="0"/>
              </a:rPr>
              <a:t>DX Azure Team</a:t>
            </a: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b="0" i="0" u="none" strike="noStrike" kern="0" cap="none" spc="0" normalizeH="0" baseline="0" noProof="0" dirty="0">
                <a:ln>
                  <a:noFill/>
                </a:ln>
                <a:solidFill>
                  <a:schemeClr val="bg1">
                    <a:lumMod val="95000"/>
                  </a:schemeClr>
                </a:solidFill>
                <a:effectLst/>
                <a:uLnTx/>
                <a:uFillTx/>
              </a:rPr>
              <a:t>Support Your App Journey</a:t>
            </a: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b="0" i="0" u="none" strike="noStrike" kern="0" cap="none" spc="0" normalizeH="0" baseline="0" noProof="0" dirty="0">
                <a:ln>
                  <a:noFill/>
                </a:ln>
                <a:solidFill>
                  <a:schemeClr val="bg1">
                    <a:lumMod val="95000"/>
                  </a:schemeClr>
                </a:solidFill>
                <a:effectLst/>
                <a:uLnTx/>
                <a:uFillTx/>
              </a:rPr>
              <a:t>Technical</a:t>
            </a:r>
            <a:r>
              <a:rPr kumimoji="0" lang="en-US" b="0" i="0" u="none" strike="noStrike" kern="0" cap="none" spc="0" normalizeH="0" noProof="0" dirty="0">
                <a:ln>
                  <a:noFill/>
                </a:ln>
                <a:solidFill>
                  <a:schemeClr val="bg1">
                    <a:lumMod val="95000"/>
                  </a:schemeClr>
                </a:solidFill>
                <a:effectLst/>
                <a:uLnTx/>
                <a:uFillTx/>
              </a:rPr>
              <a:t> Enablement</a:t>
            </a:r>
            <a:endParaRPr kumimoji="0" lang="en-US" b="0" i="0" u="none" strike="noStrike" kern="0" cap="none" spc="0" normalizeH="0" baseline="0" noProof="0" dirty="0">
              <a:ln>
                <a:noFill/>
              </a:ln>
              <a:solidFill>
                <a:schemeClr val="bg1">
                  <a:lumMod val="95000"/>
                </a:schemeClr>
              </a:solidFill>
              <a:effectLst/>
              <a:uLnTx/>
              <a:uFillTx/>
            </a:endParaRP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b="0" i="0" u="none" strike="noStrike" kern="0" cap="none" spc="0" normalizeH="0" baseline="0" noProof="0" dirty="0">
                <a:ln>
                  <a:noFill/>
                </a:ln>
                <a:solidFill>
                  <a:schemeClr val="bg1">
                    <a:lumMod val="95000"/>
                  </a:schemeClr>
                </a:solidFill>
                <a:effectLst/>
                <a:uLnTx/>
                <a:uFillTx/>
              </a:rPr>
              <a:t>Architecture &amp; Design Workshops</a:t>
            </a: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b="0" i="0" u="none" strike="noStrike" kern="0" cap="none" spc="0" normalizeH="0" baseline="0" noProof="0" dirty="0">
                <a:ln>
                  <a:noFill/>
                </a:ln>
                <a:solidFill>
                  <a:schemeClr val="bg1">
                    <a:lumMod val="95000"/>
                  </a:schemeClr>
                </a:solidFill>
                <a:effectLst/>
                <a:uLnTx/>
                <a:uFillTx/>
              </a:rPr>
              <a:t>Partner Investments</a:t>
            </a: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b="0" i="0" u="none" strike="noStrike" kern="0" cap="none" spc="0" normalizeH="0" baseline="0" noProof="0" dirty="0">
                <a:ln>
                  <a:noFill/>
                </a:ln>
                <a:solidFill>
                  <a:schemeClr val="bg1">
                    <a:lumMod val="95000"/>
                  </a:schemeClr>
                </a:solidFill>
                <a:effectLst/>
                <a:uLnTx/>
                <a:uFillTx/>
              </a:rPr>
              <a:t>Go to Market Support</a:t>
            </a:r>
          </a:p>
          <a:p>
            <a:pPr marL="225425" marR="0" lvl="0" indent="-225425"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kern="0" dirty="0">
                <a:solidFill>
                  <a:schemeClr val="bg1">
                    <a:lumMod val="95000"/>
                  </a:schemeClr>
                </a:solidFill>
              </a:rPr>
              <a:t>Co-Selling</a:t>
            </a:r>
            <a:endParaRPr kumimoji="0" lang="en-US" b="0" i="0" u="none" strike="noStrike" kern="0" cap="none" spc="0" normalizeH="0" baseline="0" noProof="0" dirty="0">
              <a:ln>
                <a:noFill/>
              </a:ln>
              <a:solidFill>
                <a:schemeClr val="bg1">
                  <a:lumMod val="95000"/>
                </a:schemeClr>
              </a:solidFill>
              <a:effectLst/>
              <a:uLnTx/>
              <a:uFillTx/>
            </a:endParaRPr>
          </a:p>
        </p:txBody>
      </p:sp>
      <p:sp>
        <p:nvSpPr>
          <p:cNvPr id="58" name="Rectangle 57"/>
          <p:cNvSpPr/>
          <p:nvPr/>
        </p:nvSpPr>
        <p:spPr bwMode="auto">
          <a:xfrm>
            <a:off x="4339048" y="1439668"/>
            <a:ext cx="3760786" cy="497189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dirty="0">
                <a:ln>
                  <a:noFill/>
                </a:ln>
                <a:solidFill>
                  <a:schemeClr val="bg1">
                    <a:lumMod val="95000"/>
                  </a:schemeClr>
                </a:solidFill>
                <a:effectLst/>
                <a:uLnTx/>
                <a:uFillTx/>
                <a:latin typeface="+mj-lt"/>
                <a:ea typeface="Segoe UI" pitchFamily="34" charset="0"/>
                <a:cs typeface="Segoe UI" pitchFamily="34" charset="0"/>
              </a:rPr>
              <a:t>Cloud ISVs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lumMod val="95000"/>
                  </a:schemeClr>
                </a:solidFill>
                <a:effectLst/>
                <a:uLnTx/>
                <a:uFillTx/>
              </a:rPr>
              <a:t>Looking to build and grow your business through the Microsoft Cloud</a:t>
            </a:r>
          </a:p>
        </p:txBody>
      </p:sp>
      <p:sp>
        <p:nvSpPr>
          <p:cNvPr id="59" name="Rectangle 58"/>
          <p:cNvSpPr/>
          <p:nvPr/>
        </p:nvSpPr>
        <p:spPr bwMode="auto">
          <a:xfrm>
            <a:off x="8218489"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dirty="0">
                <a:ln>
                  <a:noFill/>
                </a:ln>
                <a:solidFill>
                  <a:schemeClr val="bg1">
                    <a:lumMod val="95000"/>
                  </a:schemeClr>
                </a:solidFill>
                <a:effectLst/>
                <a:uLnTx/>
                <a:uFillTx/>
                <a:latin typeface="+mj-lt"/>
                <a:ea typeface="Segoe UI" pitchFamily="34" charset="0"/>
                <a:cs typeface="Segoe UI" pitchFamily="34" charset="0"/>
              </a:rPr>
              <a:t>Mutual Success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lumMod val="95000"/>
                  </a:schemeClr>
                </a:solidFill>
                <a:effectLst/>
                <a:uLnTx/>
                <a:uFillTx/>
              </a:rPr>
              <a:t>In Partnership and Collaboration our businesses grow</a:t>
            </a:r>
          </a:p>
        </p:txBody>
      </p:sp>
      <p:grpSp>
        <p:nvGrpSpPr>
          <p:cNvPr id="30" name="Group 29"/>
          <p:cNvGrpSpPr>
            <a:grpSpLocks noChangeAspect="1"/>
          </p:cNvGrpSpPr>
          <p:nvPr/>
        </p:nvGrpSpPr>
        <p:grpSpPr bwMode="black">
          <a:xfrm>
            <a:off x="5579361" y="2179231"/>
            <a:ext cx="1280160" cy="779568"/>
            <a:chOff x="10387012" y="4179358"/>
            <a:chExt cx="974726" cy="593725"/>
          </a:xfrm>
          <a:solidFill>
            <a:srgbClr val="FFFFFF"/>
          </a:solidFill>
        </p:grpSpPr>
        <p:sp>
          <p:nvSpPr>
            <p:cNvPr id="3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endParaRPr>
            </a:p>
          </p:txBody>
        </p:sp>
        <p:sp>
          <p:nvSpPr>
            <p:cNvPr id="3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endParaRPr>
            </a:p>
          </p:txBody>
        </p:sp>
        <p:sp>
          <p:nvSpPr>
            <p:cNvPr id="3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endParaRPr>
            </a:p>
          </p:txBody>
        </p:sp>
        <p:sp>
          <p:nvSpPr>
            <p:cNvPr id="4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endParaRPr>
            </a:p>
          </p:txBody>
        </p:sp>
        <p:sp>
          <p:nvSpPr>
            <p:cNvPr id="4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endParaRPr>
            </a:p>
          </p:txBody>
        </p:sp>
      </p:grpSp>
      <p:sp>
        <p:nvSpPr>
          <p:cNvPr id="43" name="Freeform 42"/>
          <p:cNvSpPr>
            <a:spLocks noChangeAspect="1"/>
          </p:cNvSpPr>
          <p:nvPr/>
        </p:nvSpPr>
        <p:spPr bwMode="auto">
          <a:xfrm>
            <a:off x="9369547" y="1883215"/>
            <a:ext cx="1436770" cy="1371600"/>
          </a:xfrm>
          <a:custGeom>
            <a:avLst/>
            <a:gdLst/>
            <a:ahLst/>
            <a:cxnLst/>
            <a:rect l="l" t="t" r="r" b="b"/>
            <a:pathLst>
              <a:path w="5186366" h="4951126">
                <a:moveTo>
                  <a:pt x="3703335" y="4594117"/>
                </a:moveTo>
                <a:cubicBezTo>
                  <a:pt x="3692341" y="4594117"/>
                  <a:pt x="3683430" y="4603029"/>
                  <a:pt x="3683430" y="4614022"/>
                </a:cubicBezTo>
                <a:cubicBezTo>
                  <a:pt x="3683430" y="4625016"/>
                  <a:pt x="3692341" y="4633927"/>
                  <a:pt x="3703335" y="4633927"/>
                </a:cubicBezTo>
                <a:cubicBezTo>
                  <a:pt x="3714328" y="4633927"/>
                  <a:pt x="3723240" y="4625016"/>
                  <a:pt x="3723240" y="4614022"/>
                </a:cubicBezTo>
                <a:cubicBezTo>
                  <a:pt x="3723240" y="4603029"/>
                  <a:pt x="3714328" y="4594117"/>
                  <a:pt x="3703335" y="4594117"/>
                </a:cubicBezTo>
                <a:close/>
                <a:moveTo>
                  <a:pt x="4033273" y="4405295"/>
                </a:moveTo>
                <a:lnTo>
                  <a:pt x="4058989" y="4411725"/>
                </a:lnTo>
                <a:cubicBezTo>
                  <a:pt x="4058613" y="4495150"/>
                  <a:pt x="4057904" y="4572688"/>
                  <a:pt x="4057401" y="4612783"/>
                </a:cubicBezTo>
                <a:cubicBezTo>
                  <a:pt x="3965517" y="4688784"/>
                  <a:pt x="3906606" y="4728593"/>
                  <a:pt x="3872828" y="4733418"/>
                </a:cubicBezTo>
                <a:cubicBezTo>
                  <a:pt x="3839051" y="4738243"/>
                  <a:pt x="3646032" y="4718942"/>
                  <a:pt x="3530222" y="4702053"/>
                </a:cubicBezTo>
                <a:cubicBezTo>
                  <a:pt x="3530054" y="4622715"/>
                  <a:pt x="3529886" y="4543376"/>
                  <a:pt x="3529718" y="4464037"/>
                </a:cubicBezTo>
                <a:lnTo>
                  <a:pt x="3551936" y="4452343"/>
                </a:lnTo>
                <a:cubicBezTo>
                  <a:pt x="3610645" y="4454957"/>
                  <a:pt x="3850511" y="4483105"/>
                  <a:pt x="3877653" y="4477677"/>
                </a:cubicBezTo>
                <a:cubicBezTo>
                  <a:pt x="3904796" y="4472249"/>
                  <a:pt x="4003918" y="4416555"/>
                  <a:pt x="4033273" y="4405295"/>
                </a:cubicBezTo>
                <a:close/>
                <a:moveTo>
                  <a:pt x="1395208" y="4384285"/>
                </a:moveTo>
                <a:cubicBezTo>
                  <a:pt x="1381180" y="4384285"/>
                  <a:pt x="1369809" y="4395656"/>
                  <a:pt x="1369809" y="4409684"/>
                </a:cubicBezTo>
                <a:cubicBezTo>
                  <a:pt x="1369809" y="4423711"/>
                  <a:pt x="1381180" y="4435083"/>
                  <a:pt x="1395208" y="4435083"/>
                </a:cubicBezTo>
                <a:cubicBezTo>
                  <a:pt x="1409235" y="4435083"/>
                  <a:pt x="1420607" y="4423711"/>
                  <a:pt x="1420607" y="4409684"/>
                </a:cubicBezTo>
                <a:cubicBezTo>
                  <a:pt x="1420607" y="4395656"/>
                  <a:pt x="1409235" y="4384285"/>
                  <a:pt x="1395208" y="4384285"/>
                </a:cubicBezTo>
                <a:close/>
                <a:moveTo>
                  <a:pt x="1395208" y="4358886"/>
                </a:moveTo>
                <a:cubicBezTo>
                  <a:pt x="1423263" y="4358886"/>
                  <a:pt x="1446006" y="4381629"/>
                  <a:pt x="1446006" y="4409684"/>
                </a:cubicBezTo>
                <a:cubicBezTo>
                  <a:pt x="1446006" y="4437739"/>
                  <a:pt x="1423263" y="4460482"/>
                  <a:pt x="1395208" y="4460482"/>
                </a:cubicBezTo>
                <a:cubicBezTo>
                  <a:pt x="1367153" y="4460482"/>
                  <a:pt x="1344410" y="4437739"/>
                  <a:pt x="1344410" y="4409684"/>
                </a:cubicBezTo>
                <a:cubicBezTo>
                  <a:pt x="1344410" y="4381629"/>
                  <a:pt x="1367153" y="4358886"/>
                  <a:pt x="1395208" y="4358886"/>
                </a:cubicBezTo>
                <a:close/>
                <a:moveTo>
                  <a:pt x="1395208" y="4338897"/>
                </a:moveTo>
                <a:cubicBezTo>
                  <a:pt x="1356114" y="4338897"/>
                  <a:pt x="1324421" y="4370589"/>
                  <a:pt x="1324421" y="4409684"/>
                </a:cubicBezTo>
                <a:cubicBezTo>
                  <a:pt x="1324421" y="4448779"/>
                  <a:pt x="1356114" y="4480471"/>
                  <a:pt x="1395208" y="4480471"/>
                </a:cubicBezTo>
                <a:cubicBezTo>
                  <a:pt x="1434302" y="4480471"/>
                  <a:pt x="1465995" y="4448779"/>
                  <a:pt x="1465995" y="4409684"/>
                </a:cubicBezTo>
                <a:cubicBezTo>
                  <a:pt x="1465995" y="4370589"/>
                  <a:pt x="1434302" y="4338897"/>
                  <a:pt x="1395208" y="4338897"/>
                </a:cubicBezTo>
                <a:close/>
                <a:moveTo>
                  <a:pt x="4033273" y="4293721"/>
                </a:moveTo>
                <a:lnTo>
                  <a:pt x="4059224" y="4300209"/>
                </a:lnTo>
                <a:cubicBezTo>
                  <a:pt x="4059269" y="4325683"/>
                  <a:pt x="4059210" y="4351929"/>
                  <a:pt x="4059114" y="4378016"/>
                </a:cubicBezTo>
                <a:cubicBezTo>
                  <a:pt x="4025283" y="4396273"/>
                  <a:pt x="3912562" y="4456196"/>
                  <a:pt x="3880066" y="4463201"/>
                </a:cubicBezTo>
                <a:cubicBezTo>
                  <a:pt x="3846835" y="4470364"/>
                  <a:pt x="3590683" y="4440899"/>
                  <a:pt x="3529655" y="4434445"/>
                </a:cubicBezTo>
                <a:cubicBezTo>
                  <a:pt x="3529597" y="4407160"/>
                  <a:pt x="3529539" y="4379873"/>
                  <a:pt x="3529481" y="4352587"/>
                </a:cubicBezTo>
                <a:lnTo>
                  <a:pt x="3551936" y="4340768"/>
                </a:lnTo>
                <a:cubicBezTo>
                  <a:pt x="3610645" y="4343382"/>
                  <a:pt x="3850511" y="4371530"/>
                  <a:pt x="3877653" y="4366102"/>
                </a:cubicBezTo>
                <a:cubicBezTo>
                  <a:pt x="3904796" y="4360674"/>
                  <a:pt x="4003918" y="4304980"/>
                  <a:pt x="4033273" y="4293721"/>
                </a:cubicBezTo>
                <a:close/>
                <a:moveTo>
                  <a:pt x="1395208" y="4291065"/>
                </a:moveTo>
                <a:cubicBezTo>
                  <a:pt x="1401008" y="4291065"/>
                  <a:pt x="1406711" y="4291482"/>
                  <a:pt x="1412269" y="4292418"/>
                </a:cubicBezTo>
                <a:cubicBezTo>
                  <a:pt x="1418221" y="4333065"/>
                  <a:pt x="1458928" y="4324532"/>
                  <a:pt x="1463700" y="4319436"/>
                </a:cubicBezTo>
                <a:lnTo>
                  <a:pt x="1467178" y="4315673"/>
                </a:lnTo>
                <a:cubicBezTo>
                  <a:pt x="1475817" y="4322092"/>
                  <a:pt x="1483422" y="4329798"/>
                  <a:pt x="1489873" y="4338421"/>
                </a:cubicBezTo>
                <a:cubicBezTo>
                  <a:pt x="1465405" y="4377543"/>
                  <a:pt x="1505130" y="4396085"/>
                  <a:pt x="1512838" y="4395092"/>
                </a:cubicBezTo>
                <a:cubicBezTo>
                  <a:pt x="1513524" y="4399866"/>
                  <a:pt x="1513826" y="4404739"/>
                  <a:pt x="1513826" y="4409684"/>
                </a:cubicBezTo>
                <a:cubicBezTo>
                  <a:pt x="1513826" y="4414669"/>
                  <a:pt x="1513518" y="4419583"/>
                  <a:pt x="1512801" y="4424390"/>
                </a:cubicBezTo>
                <a:cubicBezTo>
                  <a:pt x="1511944" y="4424628"/>
                  <a:pt x="1511177" y="4424919"/>
                  <a:pt x="1510509" y="4425255"/>
                </a:cubicBezTo>
                <a:lnTo>
                  <a:pt x="1510465" y="4425245"/>
                </a:lnTo>
                <a:cubicBezTo>
                  <a:pt x="1471922" y="4438483"/>
                  <a:pt x="1482218" y="4470609"/>
                  <a:pt x="1489767" y="4480944"/>
                </a:cubicBezTo>
                <a:cubicBezTo>
                  <a:pt x="1483469" y="4489556"/>
                  <a:pt x="1475901" y="4497158"/>
                  <a:pt x="1467422" y="4503637"/>
                </a:cubicBezTo>
                <a:cubicBezTo>
                  <a:pt x="1429946" y="4481271"/>
                  <a:pt x="1411822" y="4518428"/>
                  <a:pt x="1412164" y="4526953"/>
                </a:cubicBezTo>
                <a:cubicBezTo>
                  <a:pt x="1406640" y="4527891"/>
                  <a:pt x="1400972" y="4528302"/>
                  <a:pt x="1395208" y="4528302"/>
                </a:cubicBezTo>
                <a:cubicBezTo>
                  <a:pt x="1389560" y="4528302"/>
                  <a:pt x="1384004" y="4527908"/>
                  <a:pt x="1378583" y="4527029"/>
                </a:cubicBezTo>
                <a:cubicBezTo>
                  <a:pt x="1367742" y="4485142"/>
                  <a:pt x="1331204" y="4496669"/>
                  <a:pt x="1322909" y="4503444"/>
                </a:cubicBezTo>
                <a:cubicBezTo>
                  <a:pt x="1314354" y="4497039"/>
                  <a:pt x="1306823" y="4489370"/>
                  <a:pt x="1300432" y="4480797"/>
                </a:cubicBezTo>
                <a:cubicBezTo>
                  <a:pt x="1322934" y="4443596"/>
                  <a:pt x="1286943" y="4425334"/>
                  <a:pt x="1277710" y="4425144"/>
                </a:cubicBezTo>
                <a:cubicBezTo>
                  <a:pt x="1276930" y="4420094"/>
                  <a:pt x="1276589" y="4414929"/>
                  <a:pt x="1276589" y="4409684"/>
                </a:cubicBezTo>
                <a:cubicBezTo>
                  <a:pt x="1276589" y="4404508"/>
                  <a:pt x="1276921" y="4399409"/>
                  <a:pt x="1277632" y="4394416"/>
                </a:cubicBezTo>
                <a:cubicBezTo>
                  <a:pt x="1319216" y="4385995"/>
                  <a:pt x="1307463" y="4345259"/>
                  <a:pt x="1301967" y="4340839"/>
                </a:cubicBezTo>
                <a:lnTo>
                  <a:pt x="1299997" y="4339276"/>
                </a:lnTo>
                <a:cubicBezTo>
                  <a:pt x="1306170" y="4330670"/>
                  <a:pt x="1313601" y="4323049"/>
                  <a:pt x="1321934" y="4316523"/>
                </a:cubicBezTo>
                <a:cubicBezTo>
                  <a:pt x="1361204" y="4340813"/>
                  <a:pt x="1379615" y="4300255"/>
                  <a:pt x="1378254" y="4293142"/>
                </a:cubicBezTo>
                <a:lnTo>
                  <a:pt x="1378114" y="4292436"/>
                </a:lnTo>
                <a:cubicBezTo>
                  <a:pt x="1383682" y="4291484"/>
                  <a:pt x="1389396" y="4291065"/>
                  <a:pt x="1395208" y="4291065"/>
                </a:cubicBezTo>
                <a:close/>
                <a:moveTo>
                  <a:pt x="1216003" y="4289516"/>
                </a:moveTo>
                <a:cubicBezTo>
                  <a:pt x="1206697" y="4289516"/>
                  <a:pt x="1199151" y="4297048"/>
                  <a:pt x="1199151" y="4306339"/>
                </a:cubicBezTo>
                <a:cubicBezTo>
                  <a:pt x="1199151" y="4315630"/>
                  <a:pt x="1206697" y="4323161"/>
                  <a:pt x="1216003" y="4323161"/>
                </a:cubicBezTo>
                <a:cubicBezTo>
                  <a:pt x="1225311" y="4323161"/>
                  <a:pt x="1232855" y="4315630"/>
                  <a:pt x="1232855" y="4306339"/>
                </a:cubicBezTo>
                <a:cubicBezTo>
                  <a:pt x="1232855" y="4297048"/>
                  <a:pt x="1225311" y="4289516"/>
                  <a:pt x="1216003" y="4289516"/>
                </a:cubicBezTo>
                <a:close/>
                <a:moveTo>
                  <a:pt x="1216003" y="4272693"/>
                </a:moveTo>
                <a:cubicBezTo>
                  <a:pt x="1234617" y="4272693"/>
                  <a:pt x="1249707" y="4287757"/>
                  <a:pt x="1249707" y="4306339"/>
                </a:cubicBezTo>
                <a:cubicBezTo>
                  <a:pt x="1249707" y="4324920"/>
                  <a:pt x="1234617" y="4339984"/>
                  <a:pt x="1216003" y="4339984"/>
                </a:cubicBezTo>
                <a:cubicBezTo>
                  <a:pt x="1197390" y="4339984"/>
                  <a:pt x="1182300" y="4324920"/>
                  <a:pt x="1182300" y="4306339"/>
                </a:cubicBezTo>
                <a:cubicBezTo>
                  <a:pt x="1182300" y="4287757"/>
                  <a:pt x="1197390" y="4272693"/>
                  <a:pt x="1216003" y="4272693"/>
                </a:cubicBezTo>
                <a:close/>
                <a:moveTo>
                  <a:pt x="1216003" y="4259454"/>
                </a:moveTo>
                <a:cubicBezTo>
                  <a:pt x="1190065" y="4259454"/>
                  <a:pt x="1169038" y="4280445"/>
                  <a:pt x="1169038" y="4306339"/>
                </a:cubicBezTo>
                <a:cubicBezTo>
                  <a:pt x="1169038" y="4332232"/>
                  <a:pt x="1190065" y="4353223"/>
                  <a:pt x="1216003" y="4353223"/>
                </a:cubicBezTo>
                <a:cubicBezTo>
                  <a:pt x="1241942" y="4353223"/>
                  <a:pt x="1262969" y="4332232"/>
                  <a:pt x="1262969" y="4306339"/>
                </a:cubicBezTo>
                <a:cubicBezTo>
                  <a:pt x="1262969" y="4280445"/>
                  <a:pt x="1241942" y="4259454"/>
                  <a:pt x="1216003" y="4259454"/>
                </a:cubicBezTo>
                <a:close/>
                <a:moveTo>
                  <a:pt x="1216003" y="4227774"/>
                </a:moveTo>
                <a:cubicBezTo>
                  <a:pt x="1219852" y="4227774"/>
                  <a:pt x="1223636" y="4228050"/>
                  <a:pt x="1227323" y="4228670"/>
                </a:cubicBezTo>
                <a:cubicBezTo>
                  <a:pt x="1231272" y="4255592"/>
                  <a:pt x="1258281" y="4249940"/>
                  <a:pt x="1261447" y="4246565"/>
                </a:cubicBezTo>
                <a:lnTo>
                  <a:pt x="1263754" y="4244072"/>
                </a:lnTo>
                <a:cubicBezTo>
                  <a:pt x="1269487" y="4248324"/>
                  <a:pt x="1274532" y="4253427"/>
                  <a:pt x="1278812" y="4259139"/>
                </a:cubicBezTo>
                <a:cubicBezTo>
                  <a:pt x="1262578" y="4285051"/>
                  <a:pt x="1288935" y="4297332"/>
                  <a:pt x="1294049" y="4296674"/>
                </a:cubicBezTo>
                <a:cubicBezTo>
                  <a:pt x="1294504" y="4299836"/>
                  <a:pt x="1294705" y="4303064"/>
                  <a:pt x="1294705" y="4306339"/>
                </a:cubicBezTo>
                <a:cubicBezTo>
                  <a:pt x="1294705" y="4309641"/>
                  <a:pt x="1294501" y="4312895"/>
                  <a:pt x="1294024" y="4316079"/>
                </a:cubicBezTo>
                <a:cubicBezTo>
                  <a:pt x="1293456" y="4316237"/>
                  <a:pt x="1292947" y="4316430"/>
                  <a:pt x="1292504" y="4316652"/>
                </a:cubicBezTo>
                <a:lnTo>
                  <a:pt x="1292475" y="4316645"/>
                </a:lnTo>
                <a:cubicBezTo>
                  <a:pt x="1266902" y="4325414"/>
                  <a:pt x="1273733" y="4346692"/>
                  <a:pt x="1278742" y="4353536"/>
                </a:cubicBezTo>
                <a:cubicBezTo>
                  <a:pt x="1274564" y="4359241"/>
                  <a:pt x="1269542" y="4364276"/>
                  <a:pt x="1263917" y="4368567"/>
                </a:cubicBezTo>
                <a:cubicBezTo>
                  <a:pt x="1239051" y="4353753"/>
                  <a:pt x="1227027" y="4378364"/>
                  <a:pt x="1227253" y="4384010"/>
                </a:cubicBezTo>
                <a:cubicBezTo>
                  <a:pt x="1223589" y="4384631"/>
                  <a:pt x="1219828" y="4384904"/>
                  <a:pt x="1216003" y="4384904"/>
                </a:cubicBezTo>
                <a:cubicBezTo>
                  <a:pt x="1212256" y="4384904"/>
                  <a:pt x="1208570" y="4384642"/>
                  <a:pt x="1204973" y="4384061"/>
                </a:cubicBezTo>
                <a:cubicBezTo>
                  <a:pt x="1197780" y="4356317"/>
                  <a:pt x="1173538" y="4363951"/>
                  <a:pt x="1168034" y="4368439"/>
                </a:cubicBezTo>
                <a:cubicBezTo>
                  <a:pt x="1162358" y="4364197"/>
                  <a:pt x="1157362" y="4359118"/>
                  <a:pt x="1153121" y="4353439"/>
                </a:cubicBezTo>
                <a:cubicBezTo>
                  <a:pt x="1168051" y="4328800"/>
                  <a:pt x="1144172" y="4316705"/>
                  <a:pt x="1138046" y="4316578"/>
                </a:cubicBezTo>
                <a:cubicBezTo>
                  <a:pt x="1137528" y="4313234"/>
                  <a:pt x="1137302" y="4309812"/>
                  <a:pt x="1137302" y="4306339"/>
                </a:cubicBezTo>
                <a:cubicBezTo>
                  <a:pt x="1137302" y="4302910"/>
                  <a:pt x="1137523" y="4299533"/>
                  <a:pt x="1137994" y="4296227"/>
                </a:cubicBezTo>
                <a:cubicBezTo>
                  <a:pt x="1165584" y="4290649"/>
                  <a:pt x="1157787" y="4263668"/>
                  <a:pt x="1154140" y="4260740"/>
                </a:cubicBezTo>
                <a:lnTo>
                  <a:pt x="1152833" y="4259705"/>
                </a:lnTo>
                <a:cubicBezTo>
                  <a:pt x="1156928" y="4254005"/>
                  <a:pt x="1161858" y="4248957"/>
                  <a:pt x="1167388" y="4244635"/>
                </a:cubicBezTo>
                <a:cubicBezTo>
                  <a:pt x="1193442" y="4260724"/>
                  <a:pt x="1205658" y="4233860"/>
                  <a:pt x="1204755" y="4229149"/>
                </a:cubicBezTo>
                <a:lnTo>
                  <a:pt x="1204662" y="4228681"/>
                </a:lnTo>
                <a:cubicBezTo>
                  <a:pt x="1208356" y="4228051"/>
                  <a:pt x="1212147" y="4227774"/>
                  <a:pt x="1216003" y="4227774"/>
                </a:cubicBezTo>
                <a:close/>
                <a:moveTo>
                  <a:pt x="4033273" y="4182145"/>
                </a:moveTo>
                <a:lnTo>
                  <a:pt x="4058819" y="4188532"/>
                </a:lnTo>
                <a:cubicBezTo>
                  <a:pt x="4059062" y="4212035"/>
                  <a:pt x="4059189" y="4238437"/>
                  <a:pt x="4059237" y="4266375"/>
                </a:cubicBezTo>
                <a:cubicBezTo>
                  <a:pt x="4025558" y="4284551"/>
                  <a:pt x="3912602" y="4344612"/>
                  <a:pt x="3880066" y="4351626"/>
                </a:cubicBezTo>
                <a:cubicBezTo>
                  <a:pt x="3846792" y="4358798"/>
                  <a:pt x="3590018" y="4329248"/>
                  <a:pt x="3529419" y="4322845"/>
                </a:cubicBezTo>
                <a:lnTo>
                  <a:pt x="3529245" y="4241136"/>
                </a:lnTo>
                <a:lnTo>
                  <a:pt x="3551936" y="4229193"/>
                </a:lnTo>
                <a:cubicBezTo>
                  <a:pt x="3610645" y="4231807"/>
                  <a:pt x="3850511" y="4259955"/>
                  <a:pt x="3877653" y="4254527"/>
                </a:cubicBezTo>
                <a:cubicBezTo>
                  <a:pt x="3904796" y="4249099"/>
                  <a:pt x="4003918" y="4193405"/>
                  <a:pt x="4033273" y="4182145"/>
                </a:cubicBezTo>
                <a:close/>
                <a:moveTo>
                  <a:pt x="1075816" y="4178957"/>
                </a:moveTo>
                <a:cubicBezTo>
                  <a:pt x="1052021" y="4178957"/>
                  <a:pt x="1032733" y="4198246"/>
                  <a:pt x="1032733" y="4222039"/>
                </a:cubicBezTo>
                <a:lnTo>
                  <a:pt x="1032733" y="4604777"/>
                </a:lnTo>
                <a:cubicBezTo>
                  <a:pt x="1032733" y="4628570"/>
                  <a:pt x="1052021" y="4647859"/>
                  <a:pt x="1075816" y="4647859"/>
                </a:cubicBezTo>
                <a:lnTo>
                  <a:pt x="1575313" y="4647859"/>
                </a:lnTo>
                <a:cubicBezTo>
                  <a:pt x="1599107" y="4647859"/>
                  <a:pt x="1618396" y="4628570"/>
                  <a:pt x="1618396" y="4604777"/>
                </a:cubicBezTo>
                <a:lnTo>
                  <a:pt x="1618396" y="4222039"/>
                </a:lnTo>
                <a:cubicBezTo>
                  <a:pt x="1618396" y="4198246"/>
                  <a:pt x="1599107" y="4178957"/>
                  <a:pt x="1575313" y="4178957"/>
                </a:cubicBezTo>
                <a:close/>
                <a:moveTo>
                  <a:pt x="1055994" y="4151580"/>
                </a:moveTo>
                <a:lnTo>
                  <a:pt x="1595135" y="4151580"/>
                </a:lnTo>
                <a:cubicBezTo>
                  <a:pt x="1626867" y="4151580"/>
                  <a:pt x="1652590" y="4177304"/>
                  <a:pt x="1652590" y="4209035"/>
                </a:cubicBezTo>
                <a:lnTo>
                  <a:pt x="1652590" y="4617781"/>
                </a:lnTo>
                <a:cubicBezTo>
                  <a:pt x="1652590" y="4649513"/>
                  <a:pt x="1626867" y="4675236"/>
                  <a:pt x="1595135" y="4675236"/>
                </a:cubicBezTo>
                <a:lnTo>
                  <a:pt x="1055994" y="4675236"/>
                </a:lnTo>
                <a:cubicBezTo>
                  <a:pt x="1024262" y="4675236"/>
                  <a:pt x="998538" y="4649513"/>
                  <a:pt x="998538" y="4617781"/>
                </a:cubicBezTo>
                <a:lnTo>
                  <a:pt x="998538" y="4209035"/>
                </a:lnTo>
                <a:cubicBezTo>
                  <a:pt x="998538" y="4177304"/>
                  <a:pt x="1024262" y="4151580"/>
                  <a:pt x="1055994" y="4151580"/>
                </a:cubicBezTo>
                <a:close/>
                <a:moveTo>
                  <a:pt x="1485047" y="4118503"/>
                </a:moveTo>
                <a:lnTo>
                  <a:pt x="1485047" y="4123566"/>
                </a:lnTo>
                <a:lnTo>
                  <a:pt x="1514623" y="4123566"/>
                </a:lnTo>
                <a:lnTo>
                  <a:pt x="1514623" y="4118503"/>
                </a:lnTo>
                <a:close/>
                <a:moveTo>
                  <a:pt x="1528841" y="4099370"/>
                </a:moveTo>
                <a:lnTo>
                  <a:pt x="1548470" y="4099370"/>
                </a:lnTo>
                <a:lnTo>
                  <a:pt x="1548470" y="4119072"/>
                </a:lnTo>
                <a:lnTo>
                  <a:pt x="1528841" y="4119072"/>
                </a:lnTo>
                <a:close/>
                <a:moveTo>
                  <a:pt x="1524312" y="4094877"/>
                </a:moveTo>
                <a:lnTo>
                  <a:pt x="1524312" y="4123566"/>
                </a:lnTo>
                <a:lnTo>
                  <a:pt x="1553000" y="4123566"/>
                </a:lnTo>
                <a:lnTo>
                  <a:pt x="1553000" y="4094877"/>
                </a:lnTo>
                <a:close/>
                <a:moveTo>
                  <a:pt x="1564992" y="4094434"/>
                </a:moveTo>
                <a:lnTo>
                  <a:pt x="1578412" y="4109024"/>
                </a:lnTo>
                <a:lnTo>
                  <a:pt x="1565036" y="4123566"/>
                </a:lnTo>
                <a:lnTo>
                  <a:pt x="1572776" y="4123566"/>
                </a:lnTo>
                <a:lnTo>
                  <a:pt x="1582283" y="4113231"/>
                </a:lnTo>
                <a:lnTo>
                  <a:pt x="1591790" y="4123566"/>
                </a:lnTo>
                <a:lnTo>
                  <a:pt x="1599531" y="4123566"/>
                </a:lnTo>
                <a:lnTo>
                  <a:pt x="1586154" y="4109024"/>
                </a:lnTo>
                <a:lnTo>
                  <a:pt x="1599574" y="4094434"/>
                </a:lnTo>
                <a:lnTo>
                  <a:pt x="1591833" y="4094434"/>
                </a:lnTo>
                <a:lnTo>
                  <a:pt x="1582283" y="4104816"/>
                </a:lnTo>
                <a:lnTo>
                  <a:pt x="1572734" y="4094434"/>
                </a:lnTo>
                <a:close/>
                <a:moveTo>
                  <a:pt x="1029830" y="4080840"/>
                </a:moveTo>
                <a:lnTo>
                  <a:pt x="1621299" y="4080840"/>
                </a:lnTo>
                <a:cubicBezTo>
                  <a:pt x="1638581" y="4080840"/>
                  <a:pt x="1652590" y="4094850"/>
                  <a:pt x="1652590" y="4112131"/>
                </a:cubicBezTo>
                <a:lnTo>
                  <a:pt x="1652590" y="4161525"/>
                </a:lnTo>
                <a:cubicBezTo>
                  <a:pt x="1642272" y="4147209"/>
                  <a:pt x="1625426" y="4137986"/>
                  <a:pt x="1606427" y="4137986"/>
                </a:cubicBezTo>
                <a:lnTo>
                  <a:pt x="1044702" y="4137986"/>
                </a:lnTo>
                <a:cubicBezTo>
                  <a:pt x="1025702" y="4137986"/>
                  <a:pt x="1008857" y="4147209"/>
                  <a:pt x="998538" y="4161525"/>
                </a:cubicBezTo>
                <a:lnTo>
                  <a:pt x="998538" y="4112131"/>
                </a:lnTo>
                <a:cubicBezTo>
                  <a:pt x="998538" y="4094850"/>
                  <a:pt x="1012548" y="4080840"/>
                  <a:pt x="1029830" y="4080840"/>
                </a:cubicBezTo>
                <a:close/>
                <a:moveTo>
                  <a:pt x="3736752" y="4065495"/>
                </a:moveTo>
                <a:cubicBezTo>
                  <a:pt x="3824128" y="4065959"/>
                  <a:pt x="4049007" y="4081684"/>
                  <a:pt x="4054988" y="4088017"/>
                </a:cubicBezTo>
                <a:cubicBezTo>
                  <a:pt x="4056669" y="4089796"/>
                  <a:pt x="4057754" y="4115632"/>
                  <a:pt x="4058386" y="4155257"/>
                </a:cubicBezTo>
                <a:cubicBezTo>
                  <a:pt x="4023698" y="4173965"/>
                  <a:pt x="3912333" y="4233095"/>
                  <a:pt x="3880066" y="4240051"/>
                </a:cubicBezTo>
                <a:cubicBezTo>
                  <a:pt x="3846749" y="4247232"/>
                  <a:pt x="3589347" y="4217595"/>
                  <a:pt x="3529182" y="4211245"/>
                </a:cubicBezTo>
                <a:cubicBezTo>
                  <a:pt x="3529391" y="4185047"/>
                  <a:pt x="3529238" y="4158849"/>
                  <a:pt x="3529015" y="4132652"/>
                </a:cubicBezTo>
                <a:cubicBezTo>
                  <a:pt x="3623513" y="4095857"/>
                  <a:pt x="3662118" y="4071328"/>
                  <a:pt x="3708763" y="4066302"/>
                </a:cubicBezTo>
                <a:cubicBezTo>
                  <a:pt x="3714595" y="4065674"/>
                  <a:pt x="3724270" y="4065428"/>
                  <a:pt x="3736752" y="4065495"/>
                </a:cubicBezTo>
                <a:close/>
                <a:moveTo>
                  <a:pt x="3794127" y="3875081"/>
                </a:moveTo>
                <a:cubicBezTo>
                  <a:pt x="3511091" y="3875081"/>
                  <a:pt x="3281645" y="4104527"/>
                  <a:pt x="3281645" y="4387563"/>
                </a:cubicBezTo>
                <a:cubicBezTo>
                  <a:pt x="3281645" y="4670599"/>
                  <a:pt x="3511091" y="4900045"/>
                  <a:pt x="3794127" y="4900045"/>
                </a:cubicBezTo>
                <a:cubicBezTo>
                  <a:pt x="4077163" y="4900045"/>
                  <a:pt x="4306609" y="4670599"/>
                  <a:pt x="4306609" y="4387563"/>
                </a:cubicBezTo>
                <a:cubicBezTo>
                  <a:pt x="4306609" y="4104527"/>
                  <a:pt x="4077163" y="3875081"/>
                  <a:pt x="3794127" y="3875081"/>
                </a:cubicBezTo>
                <a:close/>
                <a:moveTo>
                  <a:pt x="1325564" y="3865556"/>
                </a:moveTo>
                <a:cubicBezTo>
                  <a:pt x="1042528" y="3865556"/>
                  <a:pt x="813082" y="4095002"/>
                  <a:pt x="813082" y="4378038"/>
                </a:cubicBezTo>
                <a:cubicBezTo>
                  <a:pt x="813082" y="4661074"/>
                  <a:pt x="1042528" y="4890520"/>
                  <a:pt x="1325564" y="4890520"/>
                </a:cubicBezTo>
                <a:cubicBezTo>
                  <a:pt x="1608600" y="4890520"/>
                  <a:pt x="1838046" y="4661074"/>
                  <a:pt x="1838046" y="4378038"/>
                </a:cubicBezTo>
                <a:cubicBezTo>
                  <a:pt x="1838046" y="4095002"/>
                  <a:pt x="1608600" y="3865556"/>
                  <a:pt x="1325564" y="3865556"/>
                </a:cubicBezTo>
                <a:close/>
                <a:moveTo>
                  <a:pt x="2726076" y="2381316"/>
                </a:moveTo>
                <a:lnTo>
                  <a:pt x="2753270" y="2384913"/>
                </a:lnTo>
                <a:lnTo>
                  <a:pt x="2741709" y="2472320"/>
                </a:lnTo>
                <a:lnTo>
                  <a:pt x="2759873" y="2475564"/>
                </a:lnTo>
                <a:lnTo>
                  <a:pt x="2750348" y="2558908"/>
                </a:lnTo>
                <a:lnTo>
                  <a:pt x="2681292" y="2544620"/>
                </a:lnTo>
                <a:lnTo>
                  <a:pt x="2693198" y="2463658"/>
                </a:lnTo>
                <a:lnTo>
                  <a:pt x="2714677" y="2467494"/>
                </a:lnTo>
                <a:close/>
                <a:moveTo>
                  <a:pt x="576135" y="2364287"/>
                </a:moveTo>
                <a:cubicBezTo>
                  <a:pt x="547282" y="2379090"/>
                  <a:pt x="536379" y="2384745"/>
                  <a:pt x="536882" y="2388237"/>
                </a:cubicBezTo>
                <a:cubicBezTo>
                  <a:pt x="537385" y="2391732"/>
                  <a:pt x="533526" y="2473898"/>
                  <a:pt x="542921" y="2487038"/>
                </a:cubicBezTo>
                <a:cubicBezTo>
                  <a:pt x="552313" y="2500178"/>
                  <a:pt x="577477" y="2475394"/>
                  <a:pt x="593245" y="2467078"/>
                </a:cubicBezTo>
                <a:cubicBezTo>
                  <a:pt x="592910" y="2456432"/>
                  <a:pt x="593581" y="2452774"/>
                  <a:pt x="581167" y="2447119"/>
                </a:cubicBezTo>
                <a:lnTo>
                  <a:pt x="564058" y="2455103"/>
                </a:lnTo>
                <a:cubicBezTo>
                  <a:pt x="563721" y="2438470"/>
                  <a:pt x="563387" y="2417845"/>
                  <a:pt x="563050" y="2401212"/>
                </a:cubicBezTo>
                <a:lnTo>
                  <a:pt x="592239" y="2384246"/>
                </a:lnTo>
                <a:cubicBezTo>
                  <a:pt x="591903" y="2376595"/>
                  <a:pt x="588548" y="2363955"/>
                  <a:pt x="576135" y="2364287"/>
                </a:cubicBezTo>
                <a:close/>
                <a:moveTo>
                  <a:pt x="417108" y="2327361"/>
                </a:moveTo>
                <a:lnTo>
                  <a:pt x="417108" y="2360295"/>
                </a:lnTo>
                <a:lnTo>
                  <a:pt x="524804" y="2418178"/>
                </a:lnTo>
                <a:cubicBezTo>
                  <a:pt x="525140" y="2408531"/>
                  <a:pt x="525475" y="2398884"/>
                  <a:pt x="525811" y="2389237"/>
                </a:cubicBezTo>
                <a:close/>
                <a:moveTo>
                  <a:pt x="4374454" y="2287829"/>
                </a:moveTo>
                <a:lnTo>
                  <a:pt x="4323951" y="2298250"/>
                </a:lnTo>
                <a:lnTo>
                  <a:pt x="4617352" y="2400059"/>
                </a:lnTo>
                <a:lnTo>
                  <a:pt x="4783291" y="2351158"/>
                </a:lnTo>
                <a:lnTo>
                  <a:pt x="4655831" y="2355968"/>
                </a:lnTo>
                <a:close/>
                <a:moveTo>
                  <a:pt x="417108" y="2281456"/>
                </a:moveTo>
                <a:lnTo>
                  <a:pt x="417108" y="2314389"/>
                </a:lnTo>
                <a:lnTo>
                  <a:pt x="524804" y="2372271"/>
                </a:lnTo>
                <a:cubicBezTo>
                  <a:pt x="525139" y="2362624"/>
                  <a:pt x="525476" y="2352977"/>
                  <a:pt x="525810" y="2343329"/>
                </a:cubicBezTo>
                <a:close/>
                <a:moveTo>
                  <a:pt x="4395296" y="2243738"/>
                </a:moveTo>
                <a:lnTo>
                  <a:pt x="4635790" y="2270192"/>
                </a:lnTo>
                <a:lnTo>
                  <a:pt x="4637393" y="2315886"/>
                </a:lnTo>
                <a:lnTo>
                  <a:pt x="4396098" y="2272597"/>
                </a:lnTo>
                <a:close/>
                <a:moveTo>
                  <a:pt x="4635789" y="2188425"/>
                </a:moveTo>
                <a:lnTo>
                  <a:pt x="4637392" y="2234118"/>
                </a:lnTo>
                <a:lnTo>
                  <a:pt x="4396098" y="2221292"/>
                </a:lnTo>
                <a:lnTo>
                  <a:pt x="4395296" y="2191631"/>
                </a:lnTo>
                <a:close/>
                <a:moveTo>
                  <a:pt x="3019427" y="2184115"/>
                </a:moveTo>
                <a:lnTo>
                  <a:pt x="3086102" y="2196021"/>
                </a:lnTo>
                <a:lnTo>
                  <a:pt x="3076577" y="2279365"/>
                </a:lnTo>
                <a:lnTo>
                  <a:pt x="3057897" y="2275500"/>
                </a:lnTo>
                <a:lnTo>
                  <a:pt x="3045835" y="2367581"/>
                </a:lnTo>
                <a:lnTo>
                  <a:pt x="3107932" y="2375716"/>
                </a:lnTo>
                <a:lnTo>
                  <a:pt x="3112296" y="2346041"/>
                </a:lnTo>
                <a:lnTo>
                  <a:pt x="3178971" y="2357947"/>
                </a:lnTo>
                <a:lnTo>
                  <a:pt x="3169446" y="2441291"/>
                </a:lnTo>
                <a:lnTo>
                  <a:pt x="3152886" y="2437865"/>
                </a:lnTo>
                <a:lnTo>
                  <a:pt x="3140747" y="2530524"/>
                </a:lnTo>
                <a:lnTo>
                  <a:pt x="3161111" y="2534160"/>
                </a:lnTo>
                <a:lnTo>
                  <a:pt x="3151586" y="2617504"/>
                </a:lnTo>
                <a:lnTo>
                  <a:pt x="3082530" y="2603216"/>
                </a:lnTo>
                <a:lnTo>
                  <a:pt x="3094436" y="2522254"/>
                </a:lnTo>
                <a:lnTo>
                  <a:pt x="3113713" y="2525696"/>
                </a:lnTo>
                <a:lnTo>
                  <a:pt x="3125949" y="2432291"/>
                </a:lnTo>
                <a:lnTo>
                  <a:pt x="3100390" y="2427003"/>
                </a:lnTo>
                <a:lnTo>
                  <a:pt x="3103941" y="2402859"/>
                </a:lnTo>
                <a:lnTo>
                  <a:pt x="2949322" y="2382605"/>
                </a:lnTo>
                <a:lnTo>
                  <a:pt x="2945609" y="2415097"/>
                </a:lnTo>
                <a:lnTo>
                  <a:pt x="2927281" y="2411305"/>
                </a:lnTo>
                <a:lnTo>
                  <a:pt x="2916055" y="2497002"/>
                </a:lnTo>
                <a:lnTo>
                  <a:pt x="2937274" y="2500791"/>
                </a:lnTo>
                <a:lnTo>
                  <a:pt x="2927749" y="2584135"/>
                </a:lnTo>
                <a:lnTo>
                  <a:pt x="2858693" y="2569847"/>
                </a:lnTo>
                <a:lnTo>
                  <a:pt x="2870599" y="2488885"/>
                </a:lnTo>
                <a:lnTo>
                  <a:pt x="2889021" y="2492175"/>
                </a:lnTo>
                <a:lnTo>
                  <a:pt x="2900345" y="2405732"/>
                </a:lnTo>
                <a:lnTo>
                  <a:pt x="2876553" y="2400809"/>
                </a:lnTo>
                <a:lnTo>
                  <a:pt x="2888459" y="2319847"/>
                </a:lnTo>
                <a:lnTo>
                  <a:pt x="2955134" y="2331753"/>
                </a:lnTo>
                <a:lnTo>
                  <a:pt x="2952437" y="2355347"/>
                </a:lnTo>
                <a:lnTo>
                  <a:pt x="3018635" y="2364018"/>
                </a:lnTo>
                <a:lnTo>
                  <a:pt x="3030961" y="2269927"/>
                </a:lnTo>
                <a:lnTo>
                  <a:pt x="3007521" y="2265077"/>
                </a:lnTo>
                <a:close/>
                <a:moveTo>
                  <a:pt x="221360" y="2156319"/>
                </a:moveTo>
                <a:cubicBezTo>
                  <a:pt x="192507" y="2171122"/>
                  <a:pt x="181604" y="2176777"/>
                  <a:pt x="182107" y="2180270"/>
                </a:cubicBezTo>
                <a:cubicBezTo>
                  <a:pt x="182610" y="2183765"/>
                  <a:pt x="178751" y="2265930"/>
                  <a:pt x="188145" y="2279070"/>
                </a:cubicBezTo>
                <a:cubicBezTo>
                  <a:pt x="197539" y="2292210"/>
                  <a:pt x="222702" y="2267426"/>
                  <a:pt x="238471" y="2259110"/>
                </a:cubicBezTo>
                <a:cubicBezTo>
                  <a:pt x="238135" y="2248465"/>
                  <a:pt x="238806" y="2244806"/>
                  <a:pt x="226392" y="2239151"/>
                </a:cubicBezTo>
                <a:lnTo>
                  <a:pt x="209282" y="2247134"/>
                </a:lnTo>
                <a:cubicBezTo>
                  <a:pt x="208947" y="2230501"/>
                  <a:pt x="208611" y="2209877"/>
                  <a:pt x="208276" y="2193244"/>
                </a:cubicBezTo>
                <a:lnTo>
                  <a:pt x="237464" y="2176278"/>
                </a:lnTo>
                <a:cubicBezTo>
                  <a:pt x="237128" y="2168626"/>
                  <a:pt x="233774" y="2155986"/>
                  <a:pt x="221360" y="2156319"/>
                </a:cubicBezTo>
                <a:close/>
                <a:moveTo>
                  <a:pt x="2624141" y="2129347"/>
                </a:moveTo>
                <a:lnTo>
                  <a:pt x="2690816" y="2141253"/>
                </a:lnTo>
                <a:lnTo>
                  <a:pt x="2681291" y="2224597"/>
                </a:lnTo>
                <a:lnTo>
                  <a:pt x="2663580" y="2220932"/>
                </a:lnTo>
                <a:lnTo>
                  <a:pt x="2651656" y="2311081"/>
                </a:lnTo>
                <a:lnTo>
                  <a:pt x="2712080" y="2319073"/>
                </a:lnTo>
                <a:lnTo>
                  <a:pt x="2715818" y="2293653"/>
                </a:lnTo>
                <a:lnTo>
                  <a:pt x="2782493" y="2305560"/>
                </a:lnTo>
                <a:lnTo>
                  <a:pt x="2772968" y="2388904"/>
                </a:lnTo>
                <a:lnTo>
                  <a:pt x="2703912" y="2374616"/>
                </a:lnTo>
                <a:lnTo>
                  <a:pt x="2708088" y="2346216"/>
                </a:lnTo>
                <a:lnTo>
                  <a:pt x="2580107" y="2329288"/>
                </a:lnTo>
                <a:lnTo>
                  <a:pt x="2583704" y="2302093"/>
                </a:lnTo>
                <a:lnTo>
                  <a:pt x="2624461" y="2307484"/>
                </a:lnTo>
                <a:lnTo>
                  <a:pt x="2636646" y="2215360"/>
                </a:lnTo>
                <a:lnTo>
                  <a:pt x="2612235" y="2210309"/>
                </a:lnTo>
                <a:close/>
                <a:moveTo>
                  <a:pt x="199703" y="2124774"/>
                </a:moveTo>
                <a:lnTo>
                  <a:pt x="604317" y="2352311"/>
                </a:lnTo>
                <a:cubicBezTo>
                  <a:pt x="604988" y="2396887"/>
                  <a:pt x="605323" y="2424165"/>
                  <a:pt x="606330" y="2491028"/>
                </a:cubicBezTo>
                <a:cubicBezTo>
                  <a:pt x="600962" y="2489698"/>
                  <a:pt x="597942" y="2480384"/>
                  <a:pt x="590227" y="2477056"/>
                </a:cubicBezTo>
                <a:cubicBezTo>
                  <a:pt x="579490" y="2484708"/>
                  <a:pt x="557347" y="2501341"/>
                  <a:pt x="543927" y="2498015"/>
                </a:cubicBezTo>
                <a:cubicBezTo>
                  <a:pt x="530507" y="2494689"/>
                  <a:pt x="530507" y="2488202"/>
                  <a:pt x="527823" y="2439135"/>
                </a:cubicBezTo>
                <a:lnTo>
                  <a:pt x="229898" y="2277464"/>
                </a:lnTo>
                <a:cubicBezTo>
                  <a:pt x="211109" y="2292766"/>
                  <a:pt x="187793" y="2296092"/>
                  <a:pt x="177560" y="2283451"/>
                </a:cubicBezTo>
                <a:cubicBezTo>
                  <a:pt x="167327" y="2270810"/>
                  <a:pt x="168333" y="2181160"/>
                  <a:pt x="174540" y="2171679"/>
                </a:cubicBezTo>
                <a:cubicBezTo>
                  <a:pt x="180748" y="2162198"/>
                  <a:pt x="191988" y="2162697"/>
                  <a:pt x="196684" y="2154713"/>
                </a:cubicBezTo>
                <a:cubicBezTo>
                  <a:pt x="197019" y="2143403"/>
                  <a:pt x="199368" y="2136084"/>
                  <a:pt x="199703" y="2124774"/>
                </a:cubicBezTo>
                <a:close/>
                <a:moveTo>
                  <a:pt x="4634988" y="2108260"/>
                </a:moveTo>
                <a:lnTo>
                  <a:pt x="4635789" y="2154755"/>
                </a:lnTo>
                <a:lnTo>
                  <a:pt x="4395296" y="2169987"/>
                </a:lnTo>
                <a:lnTo>
                  <a:pt x="4394495" y="2139525"/>
                </a:lnTo>
                <a:close/>
                <a:moveTo>
                  <a:pt x="576135" y="2080647"/>
                </a:moveTo>
                <a:cubicBezTo>
                  <a:pt x="547282" y="2095449"/>
                  <a:pt x="536379" y="2101104"/>
                  <a:pt x="536883" y="2104598"/>
                </a:cubicBezTo>
                <a:cubicBezTo>
                  <a:pt x="537385" y="2108091"/>
                  <a:pt x="533525" y="2190258"/>
                  <a:pt x="542921" y="2203397"/>
                </a:cubicBezTo>
                <a:cubicBezTo>
                  <a:pt x="552313" y="2216538"/>
                  <a:pt x="577477" y="2191754"/>
                  <a:pt x="593245" y="2183437"/>
                </a:cubicBezTo>
                <a:cubicBezTo>
                  <a:pt x="592911" y="2172793"/>
                  <a:pt x="593581" y="2169134"/>
                  <a:pt x="581167" y="2163478"/>
                </a:cubicBezTo>
                <a:lnTo>
                  <a:pt x="564058" y="2171462"/>
                </a:lnTo>
                <a:cubicBezTo>
                  <a:pt x="563721" y="2154828"/>
                  <a:pt x="563387" y="2134204"/>
                  <a:pt x="563050" y="2117571"/>
                </a:cubicBezTo>
                <a:lnTo>
                  <a:pt x="592239" y="2100605"/>
                </a:lnTo>
                <a:cubicBezTo>
                  <a:pt x="591903" y="2092954"/>
                  <a:pt x="588549" y="2080313"/>
                  <a:pt x="576135" y="2080647"/>
                </a:cubicBezTo>
                <a:close/>
                <a:moveTo>
                  <a:pt x="2246315" y="2071401"/>
                </a:moveTo>
                <a:cubicBezTo>
                  <a:pt x="2418158" y="2071401"/>
                  <a:pt x="2557465" y="2210708"/>
                  <a:pt x="2557465" y="2382551"/>
                </a:cubicBezTo>
                <a:cubicBezTo>
                  <a:pt x="2557465" y="2499900"/>
                  <a:pt x="2492502" y="2602076"/>
                  <a:pt x="2395876" y="2653809"/>
                </a:cubicBezTo>
                <a:lnTo>
                  <a:pt x="2401891" y="2654015"/>
                </a:lnTo>
                <a:cubicBezTo>
                  <a:pt x="2498465" y="2708783"/>
                  <a:pt x="2718861" y="2801652"/>
                  <a:pt x="2693991" y="3201702"/>
                </a:cubicBezTo>
                <a:cubicBezTo>
                  <a:pt x="2689228" y="3254354"/>
                  <a:pt x="2670178" y="3395113"/>
                  <a:pt x="2522541" y="3423952"/>
                </a:cubicBezTo>
                <a:cubicBezTo>
                  <a:pt x="2454808" y="3444326"/>
                  <a:pt x="2060843" y="3476604"/>
                  <a:pt x="1833566" y="3306477"/>
                </a:cubicBezTo>
                <a:lnTo>
                  <a:pt x="1808166" y="3154077"/>
                </a:lnTo>
                <a:lnTo>
                  <a:pt x="1754191" y="3255677"/>
                </a:lnTo>
                <a:cubicBezTo>
                  <a:pt x="1734612" y="3222075"/>
                  <a:pt x="1724558" y="3176567"/>
                  <a:pt x="1740698" y="3071527"/>
                </a:cubicBezTo>
                <a:cubicBezTo>
                  <a:pt x="1744398" y="3012850"/>
                  <a:pt x="1824934" y="2726042"/>
                  <a:pt x="2077291" y="2643244"/>
                </a:cubicBezTo>
                <a:cubicBezTo>
                  <a:pt x="1991637" y="2588183"/>
                  <a:pt x="1935165" y="2491962"/>
                  <a:pt x="1935165" y="2382551"/>
                </a:cubicBezTo>
                <a:cubicBezTo>
                  <a:pt x="1935165" y="2210708"/>
                  <a:pt x="2074472" y="2071401"/>
                  <a:pt x="2246315" y="2071401"/>
                </a:cubicBezTo>
                <a:close/>
                <a:moveTo>
                  <a:pt x="833865" y="2060712"/>
                </a:moveTo>
                <a:lnTo>
                  <a:pt x="957264" y="2130762"/>
                </a:lnTo>
                <a:cubicBezTo>
                  <a:pt x="956817" y="2174229"/>
                  <a:pt x="956370" y="2219027"/>
                  <a:pt x="955923" y="2262494"/>
                </a:cubicBezTo>
                <a:lnTo>
                  <a:pt x="629816" y="2451443"/>
                </a:lnTo>
                <a:cubicBezTo>
                  <a:pt x="630261" y="2413052"/>
                  <a:pt x="630706" y="2373343"/>
                  <a:pt x="631151" y="2334938"/>
                </a:cubicBezTo>
                <a:lnTo>
                  <a:pt x="259422" y="2130762"/>
                </a:lnTo>
                <a:lnTo>
                  <a:pt x="359486" y="2073078"/>
                </a:lnTo>
                <a:lnTo>
                  <a:pt x="520814" y="2163164"/>
                </a:lnTo>
                <a:cubicBezTo>
                  <a:pt x="511978" y="2241840"/>
                  <a:pt x="560155" y="2232749"/>
                  <a:pt x="591827" y="2204321"/>
                </a:cubicBezTo>
                <a:lnTo>
                  <a:pt x="611330" y="2222667"/>
                </a:lnTo>
                <a:lnTo>
                  <a:pt x="620331" y="2186966"/>
                </a:lnTo>
                <a:close/>
                <a:moveTo>
                  <a:pt x="417108" y="2043722"/>
                </a:moveTo>
                <a:lnTo>
                  <a:pt x="417108" y="2076655"/>
                </a:lnTo>
                <a:lnTo>
                  <a:pt x="524804" y="2134537"/>
                </a:lnTo>
                <a:cubicBezTo>
                  <a:pt x="525139" y="2124890"/>
                  <a:pt x="525475" y="2115243"/>
                  <a:pt x="525810" y="2105596"/>
                </a:cubicBezTo>
                <a:close/>
                <a:moveTo>
                  <a:pt x="4635790" y="2026493"/>
                </a:moveTo>
                <a:lnTo>
                  <a:pt x="4634988" y="2073790"/>
                </a:lnTo>
                <a:lnTo>
                  <a:pt x="4395296" y="2120285"/>
                </a:lnTo>
                <a:lnTo>
                  <a:pt x="4394494" y="2087418"/>
                </a:lnTo>
                <a:close/>
                <a:moveTo>
                  <a:pt x="417108" y="1997815"/>
                </a:moveTo>
                <a:lnTo>
                  <a:pt x="417108" y="2030748"/>
                </a:lnTo>
                <a:lnTo>
                  <a:pt x="524804" y="2088630"/>
                </a:lnTo>
                <a:cubicBezTo>
                  <a:pt x="525139" y="2078983"/>
                  <a:pt x="525475" y="2069337"/>
                  <a:pt x="525810" y="2059689"/>
                </a:cubicBezTo>
                <a:close/>
                <a:moveTo>
                  <a:pt x="4634988" y="1944725"/>
                </a:moveTo>
                <a:lnTo>
                  <a:pt x="4635789" y="1994427"/>
                </a:lnTo>
                <a:lnTo>
                  <a:pt x="4395296" y="2067377"/>
                </a:lnTo>
                <a:lnTo>
                  <a:pt x="4395296" y="2036113"/>
                </a:lnTo>
                <a:close/>
                <a:moveTo>
                  <a:pt x="2393890" y="1900281"/>
                </a:moveTo>
                <a:lnTo>
                  <a:pt x="3389460" y="2026369"/>
                </a:lnTo>
                <a:lnTo>
                  <a:pt x="3426235" y="2068399"/>
                </a:lnTo>
                <a:lnTo>
                  <a:pt x="3339550" y="2838062"/>
                </a:lnTo>
                <a:lnTo>
                  <a:pt x="3287013" y="2898479"/>
                </a:lnTo>
                <a:lnTo>
                  <a:pt x="3205283" y="2881874"/>
                </a:lnTo>
                <a:cubicBezTo>
                  <a:pt x="3237533" y="2908732"/>
                  <a:pt x="3255492" y="2940978"/>
                  <a:pt x="3255492" y="2975358"/>
                </a:cubicBezTo>
                <a:cubicBezTo>
                  <a:pt x="3255492" y="3080200"/>
                  <a:pt x="3088490" y="3165191"/>
                  <a:pt x="2882482" y="3165191"/>
                </a:cubicBezTo>
                <a:cubicBezTo>
                  <a:pt x="2832515" y="3165191"/>
                  <a:pt x="2784844" y="3160191"/>
                  <a:pt x="2741337" y="3150913"/>
                </a:cubicBezTo>
                <a:cubicBezTo>
                  <a:pt x="2741436" y="3060262"/>
                  <a:pt x="2725931" y="2933955"/>
                  <a:pt x="2659480" y="2824694"/>
                </a:cubicBezTo>
                <a:cubicBezTo>
                  <a:pt x="2693619" y="2810677"/>
                  <a:pt x="2732766" y="2800682"/>
                  <a:pt x="2775084" y="2794473"/>
                </a:cubicBezTo>
                <a:lnTo>
                  <a:pt x="2614819" y="2761912"/>
                </a:lnTo>
                <a:cubicBezTo>
                  <a:pt x="2593945" y="2734267"/>
                  <a:pt x="2567827" y="2709631"/>
                  <a:pt x="2535929" y="2689612"/>
                </a:cubicBezTo>
                <a:lnTo>
                  <a:pt x="3246910" y="2827693"/>
                </a:lnTo>
                <a:cubicBezTo>
                  <a:pt x="3277568" y="2575782"/>
                  <a:pt x="3308225" y="2315991"/>
                  <a:pt x="3338884" y="2064081"/>
                </a:cubicBezTo>
                <a:lnTo>
                  <a:pt x="2437322" y="1951520"/>
                </a:lnTo>
                <a:lnTo>
                  <a:pt x="2418991" y="2087272"/>
                </a:lnTo>
                <a:lnTo>
                  <a:pt x="2414590" y="2084101"/>
                </a:lnTo>
                <a:lnTo>
                  <a:pt x="2374109" y="2055526"/>
                </a:lnTo>
                <a:lnTo>
                  <a:pt x="2373879" y="2055748"/>
                </a:lnTo>
                <a:close/>
                <a:moveTo>
                  <a:pt x="221360" y="1872678"/>
                </a:moveTo>
                <a:cubicBezTo>
                  <a:pt x="192507" y="1887481"/>
                  <a:pt x="181604" y="1893136"/>
                  <a:pt x="182107" y="1896629"/>
                </a:cubicBezTo>
                <a:cubicBezTo>
                  <a:pt x="182610" y="1900124"/>
                  <a:pt x="178751" y="1982289"/>
                  <a:pt x="188145" y="1995429"/>
                </a:cubicBezTo>
                <a:cubicBezTo>
                  <a:pt x="197539" y="2008569"/>
                  <a:pt x="222702" y="1983785"/>
                  <a:pt x="238470" y="1975469"/>
                </a:cubicBezTo>
                <a:cubicBezTo>
                  <a:pt x="238135" y="1964824"/>
                  <a:pt x="238806" y="1961165"/>
                  <a:pt x="226392" y="1955510"/>
                </a:cubicBezTo>
                <a:lnTo>
                  <a:pt x="209282" y="1963494"/>
                </a:lnTo>
                <a:cubicBezTo>
                  <a:pt x="208947" y="1946861"/>
                  <a:pt x="208611" y="1926236"/>
                  <a:pt x="208276" y="1909603"/>
                </a:cubicBezTo>
                <a:lnTo>
                  <a:pt x="237464" y="1892637"/>
                </a:lnTo>
                <a:cubicBezTo>
                  <a:pt x="237128" y="1884986"/>
                  <a:pt x="233774" y="1872345"/>
                  <a:pt x="221360" y="1872678"/>
                </a:cubicBezTo>
                <a:close/>
                <a:moveTo>
                  <a:pt x="4633385" y="1864561"/>
                </a:moveTo>
                <a:lnTo>
                  <a:pt x="4634186" y="1915064"/>
                </a:lnTo>
                <a:lnTo>
                  <a:pt x="4395296" y="2016071"/>
                </a:lnTo>
                <a:lnTo>
                  <a:pt x="4394494" y="1983204"/>
                </a:lnTo>
                <a:close/>
                <a:moveTo>
                  <a:pt x="199703" y="1841133"/>
                </a:moveTo>
                <a:lnTo>
                  <a:pt x="604317" y="2068671"/>
                </a:lnTo>
                <a:cubicBezTo>
                  <a:pt x="604988" y="2113247"/>
                  <a:pt x="605323" y="2140524"/>
                  <a:pt x="606330" y="2207388"/>
                </a:cubicBezTo>
                <a:cubicBezTo>
                  <a:pt x="600963" y="2206056"/>
                  <a:pt x="597942" y="2196744"/>
                  <a:pt x="590226" y="2193417"/>
                </a:cubicBezTo>
                <a:cubicBezTo>
                  <a:pt x="579490" y="2201068"/>
                  <a:pt x="557347" y="2217701"/>
                  <a:pt x="543928" y="2214374"/>
                </a:cubicBezTo>
                <a:cubicBezTo>
                  <a:pt x="530507" y="2211048"/>
                  <a:pt x="530507" y="2204560"/>
                  <a:pt x="527823" y="2155494"/>
                </a:cubicBezTo>
                <a:lnTo>
                  <a:pt x="229898" y="1993822"/>
                </a:lnTo>
                <a:cubicBezTo>
                  <a:pt x="211109" y="2009125"/>
                  <a:pt x="187793" y="2012451"/>
                  <a:pt x="177560" y="1999810"/>
                </a:cubicBezTo>
                <a:cubicBezTo>
                  <a:pt x="167328" y="1987168"/>
                  <a:pt x="168333" y="1897519"/>
                  <a:pt x="174540" y="1888038"/>
                </a:cubicBezTo>
                <a:cubicBezTo>
                  <a:pt x="180748" y="1878557"/>
                  <a:pt x="191988" y="1879056"/>
                  <a:pt x="196684" y="1871071"/>
                </a:cubicBezTo>
                <a:cubicBezTo>
                  <a:pt x="197020" y="1859761"/>
                  <a:pt x="199368" y="1852443"/>
                  <a:pt x="199703" y="1841133"/>
                </a:cubicBezTo>
                <a:close/>
                <a:moveTo>
                  <a:pt x="4633384" y="1783595"/>
                </a:moveTo>
                <a:cubicBezTo>
                  <a:pt x="4633652" y="1801231"/>
                  <a:pt x="4633919" y="1818867"/>
                  <a:pt x="4634187" y="1836503"/>
                </a:cubicBezTo>
                <a:lnTo>
                  <a:pt x="4394495" y="1966370"/>
                </a:lnTo>
                <a:lnTo>
                  <a:pt x="4394495" y="1931899"/>
                </a:lnTo>
                <a:close/>
                <a:moveTo>
                  <a:pt x="4652624" y="1741909"/>
                </a:moveTo>
                <a:lnTo>
                  <a:pt x="4382471" y="1927089"/>
                </a:lnTo>
                <a:lnTo>
                  <a:pt x="4378462" y="2285424"/>
                </a:lnTo>
                <a:lnTo>
                  <a:pt x="4655831" y="2347150"/>
                </a:lnTo>
                <a:close/>
                <a:moveTo>
                  <a:pt x="4652142" y="1728120"/>
                </a:moveTo>
                <a:lnTo>
                  <a:pt x="4902255" y="1920516"/>
                </a:lnTo>
                <a:lnTo>
                  <a:pt x="4906103" y="2282217"/>
                </a:lnTo>
                <a:lnTo>
                  <a:pt x="4926304" y="2285103"/>
                </a:lnTo>
                <a:lnTo>
                  <a:pt x="4929191" y="2313000"/>
                </a:lnTo>
                <a:lnTo>
                  <a:pt x="4618473" y="2417855"/>
                </a:lnTo>
                <a:lnTo>
                  <a:pt x="4316414" y="2307228"/>
                </a:lnTo>
                <a:lnTo>
                  <a:pt x="4316415" y="2296647"/>
                </a:lnTo>
                <a:lnTo>
                  <a:pt x="4372209" y="2285103"/>
                </a:lnTo>
                <a:lnTo>
                  <a:pt x="4375096" y="1920516"/>
                </a:lnTo>
                <a:close/>
                <a:moveTo>
                  <a:pt x="605659" y="1647527"/>
                </a:moveTo>
                <a:lnTo>
                  <a:pt x="957264" y="1847122"/>
                </a:lnTo>
                <a:cubicBezTo>
                  <a:pt x="956817" y="1890589"/>
                  <a:pt x="956370" y="1935386"/>
                  <a:pt x="955923" y="1978853"/>
                </a:cubicBezTo>
                <a:lnTo>
                  <a:pt x="629815" y="2167802"/>
                </a:lnTo>
                <a:cubicBezTo>
                  <a:pt x="630261" y="2129411"/>
                  <a:pt x="630705" y="2089702"/>
                  <a:pt x="631151" y="2051297"/>
                </a:cubicBezTo>
                <a:lnTo>
                  <a:pt x="259422" y="1847122"/>
                </a:lnTo>
                <a:close/>
                <a:moveTo>
                  <a:pt x="4622803" y="1560506"/>
                </a:moveTo>
                <a:cubicBezTo>
                  <a:pt x="4339767" y="1560506"/>
                  <a:pt x="4110320" y="1789952"/>
                  <a:pt x="4110321" y="2072988"/>
                </a:cubicBezTo>
                <a:cubicBezTo>
                  <a:pt x="4110320" y="2356024"/>
                  <a:pt x="4339767" y="2585470"/>
                  <a:pt x="4622803" y="2585470"/>
                </a:cubicBezTo>
                <a:cubicBezTo>
                  <a:pt x="4905838" y="2585470"/>
                  <a:pt x="5135285" y="2356024"/>
                  <a:pt x="5135285" y="2072988"/>
                </a:cubicBezTo>
                <a:cubicBezTo>
                  <a:pt x="5135285" y="1789952"/>
                  <a:pt x="4905838" y="1560506"/>
                  <a:pt x="4622803" y="1560506"/>
                </a:cubicBezTo>
                <a:close/>
                <a:moveTo>
                  <a:pt x="563563" y="1560506"/>
                </a:moveTo>
                <a:cubicBezTo>
                  <a:pt x="280527" y="1560506"/>
                  <a:pt x="51081" y="1789952"/>
                  <a:pt x="51081" y="2072987"/>
                </a:cubicBezTo>
                <a:cubicBezTo>
                  <a:pt x="51081" y="2356024"/>
                  <a:pt x="280528" y="2585470"/>
                  <a:pt x="563563" y="2585470"/>
                </a:cubicBezTo>
                <a:cubicBezTo>
                  <a:pt x="846599" y="2585470"/>
                  <a:pt x="1076046" y="2356024"/>
                  <a:pt x="1076045" y="2072988"/>
                </a:cubicBezTo>
                <a:cubicBezTo>
                  <a:pt x="1076045" y="1789951"/>
                  <a:pt x="846599" y="1560506"/>
                  <a:pt x="563563" y="1560506"/>
                </a:cubicBezTo>
                <a:close/>
                <a:moveTo>
                  <a:pt x="2584452" y="1420320"/>
                </a:moveTo>
                <a:cubicBezTo>
                  <a:pt x="1891704" y="1420320"/>
                  <a:pt x="1330120" y="1981902"/>
                  <a:pt x="1330121" y="2674651"/>
                </a:cubicBezTo>
                <a:cubicBezTo>
                  <a:pt x="1330120" y="3367399"/>
                  <a:pt x="1891704" y="3928983"/>
                  <a:pt x="2584451" y="3928983"/>
                </a:cubicBezTo>
                <a:cubicBezTo>
                  <a:pt x="3277200" y="3928983"/>
                  <a:pt x="3838783" y="3367399"/>
                  <a:pt x="3838783" y="2674651"/>
                </a:cubicBezTo>
                <a:cubicBezTo>
                  <a:pt x="3838783" y="1981903"/>
                  <a:pt x="3277200" y="1420320"/>
                  <a:pt x="2584452" y="1420320"/>
                </a:cubicBezTo>
                <a:close/>
                <a:moveTo>
                  <a:pt x="2440507" y="703118"/>
                </a:moveTo>
                <a:lnTo>
                  <a:pt x="2407092" y="729697"/>
                </a:lnTo>
                <a:lnTo>
                  <a:pt x="2484553" y="748682"/>
                </a:lnTo>
                <a:lnTo>
                  <a:pt x="2517967" y="716028"/>
                </a:lnTo>
                <a:close/>
                <a:moveTo>
                  <a:pt x="2846287" y="651477"/>
                </a:moveTo>
                <a:lnTo>
                  <a:pt x="2701999" y="846141"/>
                </a:lnTo>
                <a:lnTo>
                  <a:pt x="2200278" y="742607"/>
                </a:lnTo>
                <a:lnTo>
                  <a:pt x="2703517" y="852976"/>
                </a:lnTo>
                <a:close/>
                <a:moveTo>
                  <a:pt x="2433672" y="618823"/>
                </a:moveTo>
                <a:lnTo>
                  <a:pt x="2355452" y="668943"/>
                </a:lnTo>
                <a:lnTo>
                  <a:pt x="2741994" y="733493"/>
                </a:lnTo>
                <a:lnTo>
                  <a:pt x="2789837" y="666666"/>
                </a:lnTo>
                <a:close/>
                <a:moveTo>
                  <a:pt x="2839199" y="276327"/>
                </a:moveTo>
                <a:lnTo>
                  <a:pt x="2475440" y="288477"/>
                </a:lnTo>
                <a:lnTo>
                  <a:pt x="2454937" y="550476"/>
                </a:lnTo>
                <a:lnTo>
                  <a:pt x="2811101" y="579332"/>
                </a:lnTo>
                <a:close/>
                <a:moveTo>
                  <a:pt x="2890839" y="242912"/>
                </a:moveTo>
                <a:lnTo>
                  <a:pt x="2857425" y="618063"/>
                </a:lnTo>
                <a:lnTo>
                  <a:pt x="2800543" y="612785"/>
                </a:lnTo>
                <a:cubicBezTo>
                  <a:pt x="2811016" y="616567"/>
                  <a:pt x="2793731" y="621108"/>
                  <a:pt x="2832365" y="624139"/>
                </a:cubicBezTo>
                <a:cubicBezTo>
                  <a:pt x="2837680" y="628441"/>
                  <a:pt x="2840719" y="632744"/>
                  <a:pt x="2836922" y="639327"/>
                </a:cubicBezTo>
                <a:cubicBezTo>
                  <a:pt x="2839453" y="641859"/>
                  <a:pt x="2848060" y="641351"/>
                  <a:pt x="2853628" y="642364"/>
                </a:cubicBezTo>
                <a:cubicBezTo>
                  <a:pt x="2859451" y="661856"/>
                  <a:pt x="2869069" y="707167"/>
                  <a:pt x="2823252" y="750961"/>
                </a:cubicBezTo>
                <a:lnTo>
                  <a:pt x="2713897" y="927145"/>
                </a:lnTo>
                <a:lnTo>
                  <a:pt x="2217999" y="813233"/>
                </a:lnTo>
                <a:cubicBezTo>
                  <a:pt x="2203063" y="802853"/>
                  <a:pt x="2175219" y="778046"/>
                  <a:pt x="2195976" y="738810"/>
                </a:cubicBezTo>
                <a:lnTo>
                  <a:pt x="2420763" y="598318"/>
                </a:lnTo>
                <a:cubicBezTo>
                  <a:pt x="2422027" y="579586"/>
                  <a:pt x="2435444" y="582118"/>
                  <a:pt x="2451898" y="580852"/>
                </a:cubicBezTo>
                <a:lnTo>
                  <a:pt x="2775936" y="610503"/>
                </a:lnTo>
                <a:lnTo>
                  <a:pt x="2415446" y="577055"/>
                </a:lnTo>
                <a:lnTo>
                  <a:pt x="2436710" y="259620"/>
                </a:lnTo>
                <a:close/>
                <a:moveTo>
                  <a:pt x="2584451" y="51081"/>
                </a:moveTo>
                <a:cubicBezTo>
                  <a:pt x="2301415" y="51080"/>
                  <a:pt x="2071970" y="280526"/>
                  <a:pt x="2071969" y="563563"/>
                </a:cubicBezTo>
                <a:cubicBezTo>
                  <a:pt x="2071969" y="846599"/>
                  <a:pt x="2301416" y="1076044"/>
                  <a:pt x="2584451" y="1076045"/>
                </a:cubicBezTo>
                <a:cubicBezTo>
                  <a:pt x="2867487" y="1076045"/>
                  <a:pt x="3096933" y="846599"/>
                  <a:pt x="3096933" y="563563"/>
                </a:cubicBezTo>
                <a:cubicBezTo>
                  <a:pt x="3096934" y="280526"/>
                  <a:pt x="2867488" y="51081"/>
                  <a:pt x="2584451" y="51081"/>
                </a:cubicBezTo>
                <a:close/>
                <a:moveTo>
                  <a:pt x="2584452" y="0"/>
                </a:moveTo>
                <a:cubicBezTo>
                  <a:pt x="2895698" y="-1"/>
                  <a:pt x="3148014" y="252316"/>
                  <a:pt x="3148014" y="563562"/>
                </a:cubicBezTo>
                <a:cubicBezTo>
                  <a:pt x="3148015" y="861677"/>
                  <a:pt x="2916543" y="1105727"/>
                  <a:pt x="2623346" y="1123205"/>
                </a:cubicBezTo>
                <a:lnTo>
                  <a:pt x="2623345" y="1370102"/>
                </a:lnTo>
                <a:cubicBezTo>
                  <a:pt x="3198315" y="1385787"/>
                  <a:pt x="3680077" y="1773844"/>
                  <a:pt x="3836596" y="2301987"/>
                </a:cubicBezTo>
                <a:lnTo>
                  <a:pt x="4081059" y="2219970"/>
                </a:lnTo>
                <a:cubicBezTo>
                  <a:pt x="4066033" y="2173545"/>
                  <a:pt x="4059240" y="2124061"/>
                  <a:pt x="4059240" y="2072988"/>
                </a:cubicBezTo>
                <a:cubicBezTo>
                  <a:pt x="4059239" y="1761741"/>
                  <a:pt x="4311555" y="1509425"/>
                  <a:pt x="4622802" y="1509425"/>
                </a:cubicBezTo>
                <a:cubicBezTo>
                  <a:pt x="4934050" y="1509425"/>
                  <a:pt x="5186366" y="1761741"/>
                  <a:pt x="5186366" y="2072988"/>
                </a:cubicBezTo>
                <a:cubicBezTo>
                  <a:pt x="5186365" y="2384235"/>
                  <a:pt x="4934050" y="2636551"/>
                  <a:pt x="4622802" y="2636550"/>
                </a:cubicBezTo>
                <a:cubicBezTo>
                  <a:pt x="4390090" y="2636551"/>
                  <a:pt x="4190322" y="2495501"/>
                  <a:pt x="4104504" y="2294153"/>
                </a:cubicBezTo>
                <a:lnTo>
                  <a:pt x="3855685" y="2377631"/>
                </a:lnTo>
                <a:cubicBezTo>
                  <a:pt x="3879212" y="2472837"/>
                  <a:pt x="3890965" y="2572371"/>
                  <a:pt x="3890965" y="2674651"/>
                </a:cubicBezTo>
                <a:cubicBezTo>
                  <a:pt x="3890965" y="3108798"/>
                  <a:pt x="3679209" y="3493487"/>
                  <a:pt x="3352517" y="3729929"/>
                </a:cubicBezTo>
                <a:lnTo>
                  <a:pt x="3484013" y="3917545"/>
                </a:lnTo>
                <a:cubicBezTo>
                  <a:pt x="3572740" y="3858263"/>
                  <a:pt x="3679432" y="3824000"/>
                  <a:pt x="3794127" y="3824000"/>
                </a:cubicBezTo>
                <a:cubicBezTo>
                  <a:pt x="4105374" y="3824000"/>
                  <a:pt x="4357690" y="4076316"/>
                  <a:pt x="4357690" y="4387563"/>
                </a:cubicBezTo>
                <a:cubicBezTo>
                  <a:pt x="4357690" y="4698810"/>
                  <a:pt x="4105374" y="4951126"/>
                  <a:pt x="3794127" y="4951126"/>
                </a:cubicBezTo>
                <a:cubicBezTo>
                  <a:pt x="3482880" y="4951126"/>
                  <a:pt x="3230564" y="4698810"/>
                  <a:pt x="3230564" y="4387563"/>
                </a:cubicBezTo>
                <a:cubicBezTo>
                  <a:pt x="3230564" y="4219082"/>
                  <a:pt x="3304497" y="4067869"/>
                  <a:pt x="3423202" y="3966313"/>
                </a:cubicBezTo>
                <a:lnTo>
                  <a:pt x="3288485" y="3774101"/>
                </a:lnTo>
                <a:cubicBezTo>
                  <a:pt x="3085785" y="3905509"/>
                  <a:pt x="2843954" y="3981165"/>
                  <a:pt x="2584452" y="3981165"/>
                </a:cubicBezTo>
                <a:cubicBezTo>
                  <a:pt x="2304622" y="3981165"/>
                  <a:pt x="2045340" y="3893192"/>
                  <a:pt x="1833318" y="3742591"/>
                </a:cubicBezTo>
                <a:lnTo>
                  <a:pt x="1680207" y="3943354"/>
                </a:lnTo>
                <a:cubicBezTo>
                  <a:pt x="1808356" y="4044701"/>
                  <a:pt x="1889127" y="4201937"/>
                  <a:pt x="1889127" y="4378038"/>
                </a:cubicBezTo>
                <a:cubicBezTo>
                  <a:pt x="1889127" y="4689285"/>
                  <a:pt x="1636811" y="4941601"/>
                  <a:pt x="1325564" y="4941601"/>
                </a:cubicBezTo>
                <a:cubicBezTo>
                  <a:pt x="1014317" y="4941601"/>
                  <a:pt x="762001" y="4689285"/>
                  <a:pt x="762001" y="4378038"/>
                </a:cubicBezTo>
                <a:cubicBezTo>
                  <a:pt x="762001" y="4066791"/>
                  <a:pt x="1014317" y="3814475"/>
                  <a:pt x="1325564" y="3814475"/>
                </a:cubicBezTo>
                <a:cubicBezTo>
                  <a:pt x="1432668" y="3814475"/>
                  <a:pt x="1532793" y="3844353"/>
                  <a:pt x="1617041" y="3897904"/>
                </a:cubicBezTo>
                <a:lnTo>
                  <a:pt x="1771019" y="3696005"/>
                </a:lnTo>
                <a:cubicBezTo>
                  <a:pt x="1470300" y="3457299"/>
                  <a:pt x="1277939" y="3088439"/>
                  <a:pt x="1277939" y="2674651"/>
                </a:cubicBezTo>
                <a:cubicBezTo>
                  <a:pt x="1277938" y="2569717"/>
                  <a:pt x="1290309" y="2467672"/>
                  <a:pt x="1315084" y="2370238"/>
                </a:cubicBezTo>
                <a:lnTo>
                  <a:pt x="1079304" y="2298865"/>
                </a:lnTo>
                <a:cubicBezTo>
                  <a:pt x="992789" y="2497789"/>
                  <a:pt x="794381" y="2636551"/>
                  <a:pt x="563563" y="2636551"/>
                </a:cubicBezTo>
                <a:cubicBezTo>
                  <a:pt x="252316" y="2636551"/>
                  <a:pt x="0" y="2384235"/>
                  <a:pt x="0" y="2072988"/>
                </a:cubicBezTo>
                <a:cubicBezTo>
                  <a:pt x="1" y="1761741"/>
                  <a:pt x="252316" y="1509425"/>
                  <a:pt x="563563" y="1509424"/>
                </a:cubicBezTo>
                <a:cubicBezTo>
                  <a:pt x="874811" y="1509425"/>
                  <a:pt x="1127126" y="1761741"/>
                  <a:pt x="1127126" y="2072988"/>
                </a:cubicBezTo>
                <a:cubicBezTo>
                  <a:pt x="1127127" y="2125905"/>
                  <a:pt x="1119833" y="2177118"/>
                  <a:pt x="1103749" y="2224990"/>
                </a:cubicBezTo>
                <a:lnTo>
                  <a:pt x="1334139" y="2294732"/>
                </a:lnTo>
                <a:cubicBezTo>
                  <a:pt x="1493188" y="1770341"/>
                  <a:pt x="1973189" y="1385717"/>
                  <a:pt x="2545557" y="1370102"/>
                </a:cubicBezTo>
                <a:lnTo>
                  <a:pt x="2545557" y="1123205"/>
                </a:lnTo>
                <a:cubicBezTo>
                  <a:pt x="2252361" y="1105727"/>
                  <a:pt x="2020888" y="861677"/>
                  <a:pt x="2020888" y="563562"/>
                </a:cubicBezTo>
                <a:cubicBezTo>
                  <a:pt x="2020888" y="252316"/>
                  <a:pt x="2273204" y="0"/>
                  <a:pt x="258445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45" name="Group 44"/>
          <p:cNvGrpSpPr>
            <a:grpSpLocks noChangeAspect="1"/>
          </p:cNvGrpSpPr>
          <p:nvPr/>
        </p:nvGrpSpPr>
        <p:grpSpPr>
          <a:xfrm>
            <a:off x="1455100" y="2099813"/>
            <a:ext cx="1645920" cy="943821"/>
            <a:chOff x="5151066" y="2905985"/>
            <a:chExt cx="1597094" cy="915824"/>
          </a:xfrm>
          <a:solidFill>
            <a:schemeClr val="bg1"/>
          </a:solidFill>
        </p:grpSpPr>
        <p:sp>
          <p:nvSpPr>
            <p:cNvPr id="49" name="Man's Body"/>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7571" tIns="53785" rIns="107571" bIns="53785" numCol="1" rtlCol="0" anchor="ctr" anchorCtr="0" compatLnSpc="1">
              <a:prstTxWarp prst="textNoShape">
                <a:avLst/>
              </a:prstTxWarp>
            </a:bodyPr>
            <a:lstStyle/>
            <a:p>
              <a:pPr marL="0" marR="0" lvl="0" indent="0" algn="ctr" defTabSz="1075310" eaLnBrk="1" fontAlgn="base" latinLnBrk="0" hangingPunct="1">
                <a:lnSpc>
                  <a:spcPct val="70000"/>
                </a:lnSpc>
                <a:spcBef>
                  <a:spcPct val="0"/>
                </a:spcBef>
                <a:spcAft>
                  <a:spcPct val="0"/>
                </a:spcAft>
                <a:buClrTx/>
                <a:buSzTx/>
                <a:buFontTx/>
                <a:buNone/>
                <a:tabLst/>
                <a:defRPr/>
              </a:pPr>
              <a:endParaRPr kumimoji="0" lang="en-US" sz="274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endParaRPr>
            </a:p>
          </p:txBody>
        </p:sp>
        <p:sp>
          <p:nvSpPr>
            <p:cNvPr id="50" name="Man's Body"/>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a:extLst/>
          </p:spPr>
          <p:style>
            <a:lnRef idx="0">
              <a:schemeClr val="accent2"/>
            </a:lnRef>
            <a:fillRef idx="3">
              <a:schemeClr val="accent2"/>
            </a:fillRef>
            <a:effectRef idx="3">
              <a:schemeClr val="accent2"/>
            </a:effectRef>
            <a:fontRef idx="minor">
              <a:schemeClr val="lt1"/>
            </a:fontRef>
          </p:style>
          <p:txBody>
            <a:bodyPr vert="horz" wrap="square" lIns="107571" tIns="53785" rIns="107571" bIns="53785" numCol="1" rtlCol="0" anchor="ctr" anchorCtr="0" compatLnSpc="1">
              <a:prstTxWarp prst="textNoShape">
                <a:avLst/>
              </a:prstTxWarp>
            </a:bodyPr>
            <a:lstStyle/>
            <a:p>
              <a:pPr marL="0" marR="0" lvl="0" indent="0" algn="ctr" defTabSz="1075310" eaLnBrk="1" fontAlgn="base" latinLnBrk="0" hangingPunct="1">
                <a:lnSpc>
                  <a:spcPct val="70000"/>
                </a:lnSpc>
                <a:spcBef>
                  <a:spcPct val="0"/>
                </a:spcBef>
                <a:spcAft>
                  <a:spcPct val="0"/>
                </a:spcAft>
                <a:buClrTx/>
                <a:buSzTx/>
                <a:buFontTx/>
                <a:buNone/>
                <a:tabLst/>
                <a:defRPr/>
              </a:pPr>
              <a:endParaRPr kumimoji="0" lang="en-US" sz="2745"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endParaRPr>
            </a:p>
          </p:txBody>
        </p:sp>
        <p:sp>
          <p:nvSpPr>
            <p:cNvPr id="51" name="Freeform 50"/>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21531721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6592" y="342900"/>
            <a:ext cx="7372157" cy="5468937"/>
          </a:xfrm>
          <a:prstGeom prst="rect">
            <a:avLst/>
          </a:prstGeom>
          <a:ln>
            <a:noFill/>
          </a:ln>
          <a:effectLst>
            <a:outerShdw blurRad="190500" algn="tl" rotWithShape="0">
              <a:srgbClr val="000000">
                <a:alpha val="70000"/>
              </a:srgbClr>
            </a:outerShdw>
          </a:effectLst>
        </p:spPr>
      </p:pic>
      <p:sp>
        <p:nvSpPr>
          <p:cNvPr id="4" name="Rectangle 3"/>
          <p:cNvSpPr/>
          <p:nvPr/>
        </p:nvSpPr>
        <p:spPr>
          <a:xfrm>
            <a:off x="152400" y="6132150"/>
            <a:ext cx="11849100" cy="646331"/>
          </a:xfrm>
          <a:prstGeom prst="rect">
            <a:avLst/>
          </a:prstGeom>
        </p:spPr>
        <p:txBody>
          <a:bodyPr wrap="square">
            <a:spAutoFit/>
          </a:bodyPr>
          <a:lstStyle/>
          <a:p>
            <a:r>
              <a:rPr lang="en-GB" dirty="0">
                <a:hlinkClick r:id="rId4"/>
              </a:rPr>
              <a:t>https://blogs.windows.com/business/2016/06/16/the-cromwell-pilots-the-connected-room-experience-with-windows-10/</a:t>
            </a:r>
            <a:r>
              <a:rPr lang="en-GB" dirty="0"/>
              <a:t> </a:t>
            </a:r>
          </a:p>
        </p:txBody>
      </p:sp>
      <p:pic>
        <p:nvPicPr>
          <p:cNvPr id="5" name="Picture 4"/>
          <p:cNvPicPr>
            <a:picLocks noChangeAspect="1"/>
          </p:cNvPicPr>
          <p:nvPr/>
        </p:nvPicPr>
        <p:blipFill>
          <a:blip r:embed="rId5"/>
          <a:stretch>
            <a:fillRect/>
          </a:stretch>
        </p:blipFill>
        <p:spPr>
          <a:xfrm>
            <a:off x="7010400" y="1506934"/>
            <a:ext cx="4772024" cy="2969883"/>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6"/>
          <a:stretch>
            <a:fillRect/>
          </a:stretch>
        </p:blipFill>
        <p:spPr>
          <a:xfrm>
            <a:off x="7438689" y="4980633"/>
            <a:ext cx="4457700" cy="64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85452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White with Blue accent_16x9_2013-06">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F78A429-7A81-41D5-8DDF-3B3387EF8B01}" vid="{A58726BC-862D-4DEE-9C75-31C8B11C014A}"/>
    </a:ext>
  </a:extLst>
</a:theme>
</file>

<file path=ppt/theme/theme2.xml><?xml version="1.0" encoding="utf-8"?>
<a:theme xmlns:a="http://schemas.openxmlformats.org/drawingml/2006/main" name="STB Conversations 2013">
  <a:themeElements>
    <a:clrScheme name="Custom 1">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Cloud Platform - Cloud OS Vision_v23" id="{E65AFC3A-0453-4254-A7FC-7AF5D64C0D8F}" vid="{57C8DDEF-E2F4-4FB2-A40B-5461B314E35A}"/>
    </a:ext>
  </a:extLst>
</a:theme>
</file>

<file path=ppt/theme/theme3.xml><?xml version="1.0" encoding="utf-8"?>
<a:theme xmlns:a="http://schemas.openxmlformats.org/drawingml/2006/main" name="DXAllHands">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XAllHands" id="{C68D10A9-14D5-44E2-B6C5-DA49EBB5E521}" vid="{1A598701-8040-4298-8BF0-E1A789359016}"/>
    </a:ext>
  </a:extLst>
</a:theme>
</file>

<file path=ppt/theme/theme4.xml><?xml version="1.0" encoding="utf-8"?>
<a:theme xmlns:a="http://schemas.openxmlformats.org/drawingml/2006/main" name="WHITE TEMPLATE">
  <a:themeElements>
    <a:clrScheme name="MSVID White with Orange">
      <a:dk1>
        <a:srgbClr val="505050"/>
      </a:dk1>
      <a:lt1>
        <a:srgbClr val="FFFFFF"/>
      </a:lt1>
      <a:dk2>
        <a:srgbClr val="D83B01"/>
      </a:dk2>
      <a:lt2>
        <a:srgbClr val="FFE5E5"/>
      </a:lt2>
      <a:accent1>
        <a:srgbClr val="D83B01"/>
      </a:accent1>
      <a:accent2>
        <a:srgbClr val="00188F"/>
      </a:accent2>
      <a:accent3>
        <a:srgbClr val="107C10"/>
      </a:accent3>
      <a:accent4>
        <a:srgbClr val="5C2D91"/>
      </a:accent4>
      <a:accent5>
        <a:srgbClr val="0078D7"/>
      </a:accent5>
      <a:accent6>
        <a:srgbClr val="00827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ORANGE_1.potx" id="{30A95308-07F9-44BC-9451-CB8DB10B61BE}" vid="{48BD9D93-998C-42BF-9EC4-B4904208E2CA}"/>
    </a:ext>
  </a:extLst>
</a:theme>
</file>

<file path=ppt/theme/theme5.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4E185B"/>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490</TotalTime>
  <Words>1855</Words>
  <Application>Microsoft Office PowerPoint</Application>
  <PresentationFormat>Widescreen</PresentationFormat>
  <Paragraphs>338</Paragraphs>
  <Slides>18</Slides>
  <Notes>11</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44" baseType="lpstr">
      <vt:lpstr>ＭＳ Ｐゴシック</vt:lpstr>
      <vt:lpstr>Arial</vt:lpstr>
      <vt:lpstr>Calibri</vt:lpstr>
      <vt:lpstr>Calibri Light</vt:lpstr>
      <vt:lpstr>Consolas</vt:lpstr>
      <vt:lpstr>Courier New</vt:lpstr>
      <vt:lpstr>Segoe Light</vt:lpstr>
      <vt:lpstr>Segoe UI</vt:lpstr>
      <vt:lpstr>Segoe UI Black</vt:lpstr>
      <vt:lpstr>Segoe UI Light</vt:lpstr>
      <vt:lpstr>Segoe UI Semibold</vt:lpstr>
      <vt:lpstr>Segoe UI Semilight</vt:lpstr>
      <vt:lpstr>Symbol</vt:lpstr>
      <vt:lpstr>Times New Roman</vt:lpstr>
      <vt:lpstr>Trebuchet MS</vt:lpstr>
      <vt:lpstr>Wingdings</vt:lpstr>
      <vt:lpstr>Wingdings 3</vt:lpstr>
      <vt:lpstr>MSVID_White with Blue accent_16x9_2013-06</vt:lpstr>
      <vt:lpstr>STB Conversations 2013</vt:lpstr>
      <vt:lpstr>DXAllHands</vt:lpstr>
      <vt:lpstr>WHITE TEMPLATE</vt:lpstr>
      <vt:lpstr>STB Product Families 2013</vt:lpstr>
      <vt:lpstr>Office Theme</vt:lpstr>
      <vt:lpstr>1_WHITE TEMPLATE</vt:lpstr>
      <vt:lpstr>Facet</vt:lpstr>
      <vt:lpstr>think-cell Slide</vt:lpstr>
      <vt:lpstr> ISV Partnership</vt:lpstr>
      <vt:lpstr>DX: Who are we?</vt:lpstr>
      <vt:lpstr>What’s a PBE and how can we help? </vt:lpstr>
      <vt:lpstr>Engagement Model</vt:lpstr>
      <vt:lpstr>Azure</vt:lpstr>
      <vt:lpstr>Engagement Model</vt:lpstr>
      <vt:lpstr>PowerPoint Presentation</vt:lpstr>
      <vt:lpstr>Microsoft DX and ISV Partnership</vt:lpstr>
      <vt:lpstr>PowerPoint Presentation</vt:lpstr>
      <vt:lpstr>PowerPoint Presentation</vt:lpstr>
      <vt:lpstr>PowerPoint Presentation</vt:lpstr>
      <vt:lpstr>PowerPoint Presentation</vt:lpstr>
      <vt:lpstr>What’s next?</vt:lpstr>
      <vt:lpstr>PowerPoint Presentation</vt:lpstr>
      <vt:lpstr>Upcoming Events </vt:lpstr>
      <vt:lpstr>Thank You!</vt:lpstr>
      <vt:lpstr>Use free/low-cost Azure licences for a pilot. Ways to get them include …</vt:lpstr>
      <vt:lpstr>Use the available support channels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 Partnership</dc:title>
  <dc:creator>Steve Jarvis</dc:creator>
  <cp:lastModifiedBy>Steve Jarvis</cp:lastModifiedBy>
  <cp:revision>52</cp:revision>
  <dcterms:created xsi:type="dcterms:W3CDTF">2016-06-19T13:36:32Z</dcterms:created>
  <dcterms:modified xsi:type="dcterms:W3CDTF">2016-07-05T14:28:52Z</dcterms:modified>
</cp:coreProperties>
</file>